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13" r:id="rId2"/>
    <p:sldId id="256" r:id="rId3"/>
    <p:sldId id="257" r:id="rId4"/>
    <p:sldId id="258" r:id="rId5"/>
    <p:sldId id="259" r:id="rId6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B4E3"/>
    <a:srgbClr val="128CAB"/>
    <a:srgbClr val="333E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474" y="-1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23D89-7C3D-4C59-9392-B3CEB873B9CD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75347-5F0D-47E6-9B79-039C30A83F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937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16354E-6974-4833-AB87-3220A0835E84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123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6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column slide w/ Su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569" y="398585"/>
            <a:ext cx="8424863" cy="427358"/>
          </a:xfrm>
        </p:spPr>
        <p:txBody>
          <a:bodyPr anchor="t"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3" hasCustomPrompt="1"/>
          </p:nvPr>
        </p:nvSpPr>
        <p:spPr>
          <a:xfrm>
            <a:off x="359569" y="825943"/>
            <a:ext cx="8424863" cy="287073"/>
          </a:xfrm>
        </p:spPr>
        <p:txBody>
          <a:bodyPr/>
          <a:lstStyle>
            <a:lvl1pPr marL="0" indent="0">
              <a:buNone/>
              <a:defRPr lang="en-US" sz="1800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dirty="0"/>
              <a:t>Click to edit text styles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" hasCustomPrompt="1"/>
          </p:nvPr>
        </p:nvSpPr>
        <p:spPr>
          <a:xfrm>
            <a:off x="359569" y="1295408"/>
            <a:ext cx="8424863" cy="3794361"/>
          </a:xfrm>
          <a:prstGeom prst="rect">
            <a:avLst/>
          </a:prstGeom>
        </p:spPr>
        <p:txBody>
          <a:bodyPr/>
          <a:lstStyle>
            <a:lvl1pPr marL="257175" indent="-257175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accent1"/>
              </a:buClr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>
                <a:solidFill>
                  <a:schemeClr val="tx2"/>
                </a:solidFill>
              </a:defRPr>
            </a:lvl1pPr>
            <a:lvl2pPr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 sz="1500">
                <a:solidFill>
                  <a:schemeClr val="tx2"/>
                </a:solidFill>
              </a:defRPr>
            </a:lvl2pPr>
            <a:lvl3pPr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chemeClr val="tx2"/>
                </a:solidFill>
              </a:defRPr>
            </a:lvl3pPr>
            <a:lvl4pPr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chemeClr val="tx2"/>
                </a:solidFill>
              </a:defRPr>
            </a:lvl4pPr>
            <a:lvl5pPr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4617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2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2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3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FEC56CB-B2BA-49CA-B7D9-83128DBB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CMSIS-RTOS2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FBA1DF-A54D-4446-B72E-55901B365D52}"/>
              </a:ext>
            </a:extLst>
          </p:cNvPr>
          <p:cNvSpPr/>
          <p:nvPr/>
        </p:nvSpPr>
        <p:spPr bwMode="auto">
          <a:xfrm>
            <a:off x="2123088" y="1634744"/>
            <a:ext cx="2700000" cy="432000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500" dirty="0">
                <a:solidFill>
                  <a:schemeClr val="bg1"/>
                </a:solidFill>
              </a:rPr>
              <a:t>Application/Middleware</a:t>
            </a:r>
            <a:endParaRPr lang="en-US" sz="1500" dirty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1E9281F-0F54-4FC6-A1A5-27C9D5E5B281}"/>
              </a:ext>
            </a:extLst>
          </p:cNvPr>
          <p:cNvSpPr/>
          <p:nvPr/>
        </p:nvSpPr>
        <p:spPr bwMode="auto">
          <a:xfrm>
            <a:off x="2155199" y="2460789"/>
            <a:ext cx="2158125" cy="439806"/>
          </a:xfrm>
          <a:prstGeom prst="rect">
            <a:avLst/>
          </a:prstGeom>
          <a:solidFill>
            <a:schemeClr val="accent5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en-US" sz="1350" dirty="0">
                <a:solidFill>
                  <a:schemeClr val="bg1"/>
                </a:solidFill>
              </a:rPr>
              <a:t>CMSIS-RTOS2 API</a:t>
            </a:r>
          </a:p>
          <a:p>
            <a:pPr algn="ctr">
              <a:defRPr/>
            </a:pPr>
            <a:r>
              <a:rPr lang="en-US" altLang="en-US" sz="1250" dirty="0">
                <a:solidFill>
                  <a:schemeClr val="bg1"/>
                </a:solidFill>
              </a:rPr>
              <a:t>cmsis_os2.h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B17302-66D4-08CA-B3F0-C9CBF5800631}"/>
              </a:ext>
            </a:extLst>
          </p:cNvPr>
          <p:cNvSpPr/>
          <p:nvPr/>
        </p:nvSpPr>
        <p:spPr bwMode="auto">
          <a:xfrm>
            <a:off x="5029200" y="3094739"/>
            <a:ext cx="1066800" cy="432000"/>
          </a:xfrm>
          <a:prstGeom prst="rect">
            <a:avLst/>
          </a:prstGeom>
          <a:solidFill>
            <a:schemeClr val="accent5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en-US" sz="1200" dirty="0">
                <a:solidFill>
                  <a:schemeClr val="bg1"/>
                </a:solidFill>
              </a:rPr>
              <a:t>OS Tick API</a:t>
            </a:r>
          </a:p>
          <a:p>
            <a:pPr algn="ctr">
              <a:defRPr/>
            </a:pPr>
            <a:r>
              <a:rPr lang="en-US" altLang="en-US" sz="1100" dirty="0">
                <a:solidFill>
                  <a:schemeClr val="bg1"/>
                </a:solidFill>
              </a:rPr>
              <a:t>os_tick.h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023912-3A36-4108-C11F-E335C2C74A90}"/>
              </a:ext>
            </a:extLst>
          </p:cNvPr>
          <p:cNvSpPr/>
          <p:nvPr/>
        </p:nvSpPr>
        <p:spPr bwMode="auto">
          <a:xfrm>
            <a:off x="5029200" y="3512815"/>
            <a:ext cx="1066800" cy="432000"/>
          </a:xfrm>
          <a:prstGeom prst="rect">
            <a:avLst/>
          </a:prstGeom>
          <a:solidFill>
            <a:srgbClr val="128CAB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en-US" sz="1200" dirty="0">
                <a:solidFill>
                  <a:schemeClr val="bg1"/>
                </a:solidFill>
              </a:rPr>
              <a:t>Implementation</a:t>
            </a:r>
          </a:p>
          <a:p>
            <a:pPr algn="ctr">
              <a:defRPr/>
            </a:pPr>
            <a:r>
              <a:rPr lang="en-US" altLang="en-US" sz="1100" dirty="0">
                <a:solidFill>
                  <a:schemeClr val="bg1"/>
                </a:solidFill>
              </a:rPr>
              <a:t>os_systick.c, …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3F8DAFB-2C87-5D60-669A-B6C9B88B8D9E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4855198" y="3310739"/>
            <a:ext cx="174002" cy="0"/>
          </a:xfrm>
          <a:prstGeom prst="straightConnector1">
            <a:avLst/>
          </a:prstGeom>
          <a:ln w="31750" cmpd="sng">
            <a:solidFill>
              <a:srgbClr val="8EB4E3"/>
            </a:solidFill>
            <a:prstDash val="solid"/>
            <a:headEnd type="none" w="med" len="me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04F87BB5-0FA7-07C2-7C58-BBDD11602C84}"/>
              </a:ext>
            </a:extLst>
          </p:cNvPr>
          <p:cNvSpPr txBox="1"/>
          <p:nvPr/>
        </p:nvSpPr>
        <p:spPr>
          <a:xfrm>
            <a:off x="4536369" y="2245282"/>
            <a:ext cx="1807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Kernel-specific operations</a:t>
            </a:r>
          </a:p>
        </p:txBody>
      </p:sp>
      <p:sp>
        <p:nvSpPr>
          <p:cNvPr id="29" name="Rectangle 37">
            <a:extLst>
              <a:ext uri="{FF2B5EF4-FFF2-40B4-BE49-F238E27FC236}">
                <a16:creationId xmlns:a16="http://schemas.microsoft.com/office/drawing/2014/main" id="{18FF1C6F-A484-D4FB-3A1F-65387CE88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5199" y="4045207"/>
            <a:ext cx="3972912" cy="50773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n-US" altLang="en-US" sz="1500" b="0" dirty="0">
                <a:solidFill>
                  <a:schemeClr val="bg1"/>
                </a:solidFill>
                <a:latin typeface="+mn-lt"/>
                <a:ea typeface="+mn-ea"/>
              </a:rPr>
              <a:t>Arm Cortex processor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D3D79E6-3D4C-EAB9-1678-79D074D4A482}"/>
              </a:ext>
            </a:extLst>
          </p:cNvPr>
          <p:cNvSpPr txBox="1"/>
          <p:nvPr/>
        </p:nvSpPr>
        <p:spPr>
          <a:xfrm>
            <a:off x="1466833" y="2121287"/>
            <a:ext cx="1905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Generic RTOS operations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AE29434-9DA3-CE73-E78E-63CB9C8E88FD}"/>
              </a:ext>
            </a:extLst>
          </p:cNvPr>
          <p:cNvSpPr txBox="1"/>
          <p:nvPr/>
        </p:nvSpPr>
        <p:spPr>
          <a:xfrm>
            <a:off x="4966713" y="2831665"/>
            <a:ext cx="1272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Kernel tick timer</a:t>
            </a:r>
          </a:p>
        </p:txBody>
      </p:sp>
      <p:sp>
        <p:nvSpPr>
          <p:cNvPr id="36" name="Arrow: Down 35">
            <a:extLst>
              <a:ext uri="{FF2B5EF4-FFF2-40B4-BE49-F238E27FC236}">
                <a16:creationId xmlns:a16="http://schemas.microsoft.com/office/drawing/2014/main" id="{F75674DD-5578-0587-6E88-F0F2416150F6}"/>
              </a:ext>
            </a:extLst>
          </p:cNvPr>
          <p:cNvSpPr/>
          <p:nvPr/>
        </p:nvSpPr>
        <p:spPr>
          <a:xfrm>
            <a:off x="3202393" y="2066744"/>
            <a:ext cx="162909" cy="392086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7" name="Arrow: Down 36">
            <a:extLst>
              <a:ext uri="{FF2B5EF4-FFF2-40B4-BE49-F238E27FC236}">
                <a16:creationId xmlns:a16="http://schemas.microsoft.com/office/drawing/2014/main" id="{C1697B64-7AA4-1316-E201-CD2A26092697}"/>
              </a:ext>
            </a:extLst>
          </p:cNvPr>
          <p:cNvSpPr/>
          <p:nvPr/>
        </p:nvSpPr>
        <p:spPr>
          <a:xfrm>
            <a:off x="4457687" y="2066744"/>
            <a:ext cx="162909" cy="833851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37">
            <a:extLst>
              <a:ext uri="{FF2B5EF4-FFF2-40B4-BE49-F238E27FC236}">
                <a16:creationId xmlns:a16="http://schemas.microsoft.com/office/drawing/2014/main" id="{A831FC35-17A5-4720-BBA6-5253D216E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5199" y="2891524"/>
            <a:ext cx="2699999" cy="105329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/>
            <a:endParaRPr lang="en-US" altLang="en-US" sz="1500" b="0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4D5A205-E906-34B8-3F7C-3DDE8F4EF1AA}"/>
              </a:ext>
            </a:extLst>
          </p:cNvPr>
          <p:cNvSpPr txBox="1"/>
          <p:nvPr/>
        </p:nvSpPr>
        <p:spPr>
          <a:xfrm>
            <a:off x="3475124" y="3200525"/>
            <a:ext cx="8382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1100" b="0" dirty="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</a:rPr>
              <a:t>CMSIS-RTX</a:t>
            </a:r>
          </a:p>
          <a:p>
            <a:pPr eaLnBrk="1" hangingPunct="1"/>
            <a:r>
              <a:rPr lang="en-US" altLang="en-US" sz="1100" b="0" dirty="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</a:rPr>
              <a:t>FreeRTOS  </a:t>
            </a:r>
          </a:p>
          <a:p>
            <a:pPr eaLnBrk="1" hangingPunct="1"/>
            <a:r>
              <a:rPr lang="en-US" altLang="en-US" sz="1100" b="0" dirty="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</a:rPr>
              <a:t>Zephyr       </a:t>
            </a:r>
          </a:p>
          <a:p>
            <a:pPr eaLnBrk="1" hangingPunct="1"/>
            <a:r>
              <a:rPr lang="en-US" altLang="en-US" sz="1100" b="0" dirty="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</a:rPr>
              <a:t>…        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024C10B-FC61-8033-E016-2D2F152DDA75}"/>
              </a:ext>
            </a:extLst>
          </p:cNvPr>
          <p:cNvSpPr txBox="1"/>
          <p:nvPr/>
        </p:nvSpPr>
        <p:spPr>
          <a:xfrm>
            <a:off x="2297090" y="2913023"/>
            <a:ext cx="252599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1600" dirty="0">
                <a:solidFill>
                  <a:schemeClr val="bg1"/>
                </a:solidFill>
                <a:latin typeface="+mn-lt"/>
                <a:ea typeface="+mn-ea"/>
              </a:rPr>
              <a:t>Real-Time Kernel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CDDDB7B-C671-A0BC-7B57-17B60EA0893F}"/>
              </a:ext>
            </a:extLst>
          </p:cNvPr>
          <p:cNvSpPr txBox="1"/>
          <p:nvPr/>
        </p:nvSpPr>
        <p:spPr>
          <a:xfrm>
            <a:off x="2815894" y="3200525"/>
            <a:ext cx="97250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1100" b="0" dirty="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</a:rPr>
              <a:t>Examples</a:t>
            </a:r>
            <a:r>
              <a:rPr lang="en-US" altLang="en-US" sz="1100" dirty="0">
                <a:solidFill>
                  <a:schemeClr val="bg1">
                    <a:lumMod val="85000"/>
                  </a:schemeClr>
                </a:solidFill>
              </a:rPr>
              <a:t>:</a:t>
            </a:r>
            <a:endParaRPr lang="en-US" altLang="en-US" sz="1100" b="0" dirty="0">
              <a:solidFill>
                <a:schemeClr val="bg1">
                  <a:lumMod val="85000"/>
                </a:schemeClr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65475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Straight Arrow Connector 65"/>
          <p:cNvCxnSpPr/>
          <p:nvPr/>
        </p:nvCxnSpPr>
        <p:spPr>
          <a:xfrm>
            <a:off x="606643" y="4746494"/>
            <a:ext cx="7696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682843" y="1104900"/>
            <a:ext cx="1588" cy="37939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248254" y="647700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Priority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074245" y="4765387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Time</a:t>
            </a:r>
          </a:p>
        </p:txBody>
      </p:sp>
      <p:cxnSp>
        <p:nvCxnSpPr>
          <p:cNvPr id="70" name="Straight Connector 69"/>
          <p:cNvCxnSpPr/>
          <p:nvPr/>
        </p:nvCxnSpPr>
        <p:spPr>
          <a:xfrm>
            <a:off x="563936" y="2999940"/>
            <a:ext cx="1313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 rot="16200000">
            <a:off x="-127249" y="1700943"/>
            <a:ext cx="12394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Handler Mode</a:t>
            </a:r>
          </a:p>
        </p:txBody>
      </p:sp>
      <p:sp>
        <p:nvSpPr>
          <p:cNvPr id="72" name="TextBox 71"/>
          <p:cNvSpPr txBox="1"/>
          <p:nvPr/>
        </p:nvSpPr>
        <p:spPr>
          <a:xfrm rot="16200000">
            <a:off x="-67231" y="3820215"/>
            <a:ext cx="11713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Thread Mode</a:t>
            </a:r>
          </a:p>
        </p:txBody>
      </p:sp>
      <p:sp>
        <p:nvSpPr>
          <p:cNvPr id="73" name="Rectangle 72"/>
          <p:cNvSpPr/>
          <p:nvPr/>
        </p:nvSpPr>
        <p:spPr>
          <a:xfrm>
            <a:off x="738023" y="4289294"/>
            <a:ext cx="618546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r>
              <a:rPr lang="en-GB" sz="1400" dirty="0"/>
              <a:t>2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979500" y="3762503"/>
            <a:ext cx="256339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r>
              <a:rPr lang="en-GB" sz="1400" dirty="0"/>
              <a:t>3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351828" y="2537188"/>
            <a:ext cx="13871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endParaRPr lang="en-GB" sz="1400" dirty="0"/>
          </a:p>
        </p:txBody>
      </p:sp>
      <p:sp>
        <p:nvSpPr>
          <p:cNvPr id="76" name="Rectangle 75"/>
          <p:cNvSpPr/>
          <p:nvPr/>
        </p:nvSpPr>
        <p:spPr>
          <a:xfrm>
            <a:off x="1495279" y="4289294"/>
            <a:ext cx="73157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r>
              <a:rPr lang="en-GB" sz="1400" dirty="0"/>
              <a:t>1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222108" y="2537188"/>
            <a:ext cx="13871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endParaRPr lang="en-GB" sz="1400" dirty="0"/>
          </a:p>
        </p:txBody>
      </p:sp>
      <p:sp>
        <p:nvSpPr>
          <p:cNvPr id="78" name="Rectangle 77"/>
          <p:cNvSpPr/>
          <p:nvPr/>
        </p:nvSpPr>
        <p:spPr>
          <a:xfrm>
            <a:off x="2612093" y="2537188"/>
            <a:ext cx="373232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r>
              <a:rPr lang="en-GB" sz="1400" dirty="0"/>
              <a:t>SVC</a:t>
            </a:r>
          </a:p>
        </p:txBody>
      </p:sp>
      <p:sp>
        <p:nvSpPr>
          <p:cNvPr id="79" name="Rectangle 78"/>
          <p:cNvSpPr/>
          <p:nvPr/>
        </p:nvSpPr>
        <p:spPr>
          <a:xfrm>
            <a:off x="2372995" y="4289294"/>
            <a:ext cx="227201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r>
              <a:rPr lang="en-GB" sz="1400" dirty="0"/>
              <a:t>2</a:t>
            </a:r>
          </a:p>
        </p:txBody>
      </p:sp>
      <p:sp>
        <p:nvSpPr>
          <p:cNvPr id="86" name="Rectangle 85"/>
          <p:cNvSpPr/>
          <p:nvPr/>
        </p:nvSpPr>
        <p:spPr>
          <a:xfrm>
            <a:off x="3392360" y="3769648"/>
            <a:ext cx="783115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r>
              <a:rPr lang="en-GB" sz="1400" dirty="0"/>
              <a:t>3</a:t>
            </a:r>
          </a:p>
        </p:txBody>
      </p:sp>
      <p:sp>
        <p:nvSpPr>
          <p:cNvPr id="88" name="Rectangle 87"/>
          <p:cNvSpPr/>
          <p:nvPr/>
        </p:nvSpPr>
        <p:spPr>
          <a:xfrm>
            <a:off x="4241441" y="1848344"/>
            <a:ext cx="299983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r>
              <a:rPr lang="en-GB" sz="1400" dirty="0"/>
              <a:t>ISR</a:t>
            </a:r>
          </a:p>
        </p:txBody>
      </p:sp>
      <p:sp>
        <p:nvSpPr>
          <p:cNvPr id="89" name="Rectangle 88"/>
          <p:cNvSpPr/>
          <p:nvPr/>
        </p:nvSpPr>
        <p:spPr>
          <a:xfrm>
            <a:off x="4170734" y="2537188"/>
            <a:ext cx="69355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endParaRPr lang="en-GB" sz="1400" dirty="0"/>
          </a:p>
        </p:txBody>
      </p:sp>
      <p:sp>
        <p:nvSpPr>
          <p:cNvPr id="90" name="Rectangle 89"/>
          <p:cNvSpPr/>
          <p:nvPr/>
        </p:nvSpPr>
        <p:spPr>
          <a:xfrm>
            <a:off x="4547641" y="2537188"/>
            <a:ext cx="13871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endParaRPr lang="en-GB" sz="1400" dirty="0"/>
          </a:p>
        </p:txBody>
      </p:sp>
      <p:cxnSp>
        <p:nvCxnSpPr>
          <p:cNvPr id="91" name="Straight Arrow Connector 90"/>
          <p:cNvCxnSpPr/>
          <p:nvPr/>
        </p:nvCxnSpPr>
        <p:spPr>
          <a:xfrm flipH="1" flipV="1">
            <a:off x="1347216" y="2907792"/>
            <a:ext cx="9352" cy="1350009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1495279" y="2918188"/>
            <a:ext cx="0" cy="1393434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 flipV="1">
            <a:off x="4241441" y="2229344"/>
            <a:ext cx="0" cy="246457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flipH="1">
            <a:off x="4547547" y="2242087"/>
            <a:ext cx="95" cy="265171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Rectangle 162"/>
          <p:cNvSpPr/>
          <p:nvPr/>
        </p:nvSpPr>
        <p:spPr>
          <a:xfrm>
            <a:off x="4713783" y="2537188"/>
            <a:ext cx="292466" cy="381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r>
              <a:rPr lang="en-GB" sz="1400" dirty="0"/>
              <a:t>SV</a:t>
            </a:r>
          </a:p>
        </p:txBody>
      </p:sp>
      <p:cxnSp>
        <p:nvCxnSpPr>
          <p:cNvPr id="80" name="Straight Connector 79"/>
          <p:cNvCxnSpPr/>
          <p:nvPr/>
        </p:nvCxnSpPr>
        <p:spPr>
          <a:xfrm>
            <a:off x="1356568" y="4746494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2296204" y="4746494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3235840" y="4746494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4175476" y="4746494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5115112" y="4746494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1228167" y="4887405"/>
            <a:ext cx="256802" cy="2616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100" dirty="0"/>
              <a:t>1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2167803" y="4887405"/>
            <a:ext cx="256802" cy="2616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100" dirty="0"/>
              <a:t>2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3107439" y="4887405"/>
            <a:ext cx="256802" cy="2616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100" dirty="0"/>
              <a:t>3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4047075" y="4887405"/>
            <a:ext cx="256802" cy="2616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100" dirty="0"/>
              <a:t>4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4983558" y="4887405"/>
            <a:ext cx="256802" cy="2616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100" dirty="0"/>
              <a:t>5</a:t>
            </a:r>
          </a:p>
        </p:txBody>
      </p:sp>
      <p:cxnSp>
        <p:nvCxnSpPr>
          <p:cNvPr id="161" name="Straight Connector 160"/>
          <p:cNvCxnSpPr/>
          <p:nvPr/>
        </p:nvCxnSpPr>
        <p:spPr>
          <a:xfrm>
            <a:off x="6054748" y="4746494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5922880" y="4887405"/>
            <a:ext cx="256802" cy="2616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100" dirty="0"/>
              <a:t>6</a:t>
            </a:r>
          </a:p>
        </p:txBody>
      </p:sp>
      <p:cxnSp>
        <p:nvCxnSpPr>
          <p:cNvPr id="168" name="Straight Connector 167"/>
          <p:cNvCxnSpPr/>
          <p:nvPr/>
        </p:nvCxnSpPr>
        <p:spPr>
          <a:xfrm>
            <a:off x="6994384" y="4746494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Box 168"/>
          <p:cNvSpPr txBox="1"/>
          <p:nvPr/>
        </p:nvSpPr>
        <p:spPr>
          <a:xfrm>
            <a:off x="6862491" y="4887405"/>
            <a:ext cx="256802" cy="2616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100" dirty="0"/>
              <a:t>7</a:t>
            </a:r>
          </a:p>
        </p:txBody>
      </p:sp>
      <p:cxnSp>
        <p:nvCxnSpPr>
          <p:cNvPr id="172" name="Straight Connector 171"/>
          <p:cNvCxnSpPr/>
          <p:nvPr/>
        </p:nvCxnSpPr>
        <p:spPr>
          <a:xfrm>
            <a:off x="7934020" y="4746494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7805619" y="4887405"/>
            <a:ext cx="256802" cy="2616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100" dirty="0"/>
              <a:t>8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3231099" y="2537188"/>
            <a:ext cx="13871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endParaRPr lang="en-GB" sz="1400" dirty="0"/>
          </a:p>
        </p:txBody>
      </p:sp>
      <p:sp>
        <p:nvSpPr>
          <p:cNvPr id="179" name="Rectangle 178"/>
          <p:cNvSpPr/>
          <p:nvPr/>
        </p:nvSpPr>
        <p:spPr>
          <a:xfrm>
            <a:off x="5123726" y="2537188"/>
            <a:ext cx="13871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endParaRPr lang="en-GB" sz="1400" dirty="0"/>
          </a:p>
        </p:txBody>
      </p:sp>
      <p:sp>
        <p:nvSpPr>
          <p:cNvPr id="180" name="Rectangle 179"/>
          <p:cNvSpPr/>
          <p:nvPr/>
        </p:nvSpPr>
        <p:spPr>
          <a:xfrm>
            <a:off x="5565585" y="3783603"/>
            <a:ext cx="421036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r>
              <a:rPr lang="en-GB" sz="1400" dirty="0"/>
              <a:t>3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6174941" y="2540319"/>
            <a:ext cx="13871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endParaRPr lang="en-GB" sz="1400" dirty="0"/>
          </a:p>
        </p:txBody>
      </p:sp>
      <p:sp>
        <p:nvSpPr>
          <p:cNvPr id="185" name="Rectangle 184"/>
          <p:cNvSpPr/>
          <p:nvPr/>
        </p:nvSpPr>
        <p:spPr>
          <a:xfrm>
            <a:off x="6318392" y="4289294"/>
            <a:ext cx="6725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r>
              <a:rPr lang="en-GB" sz="1400" dirty="0"/>
              <a:t>2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6986151" y="2537188"/>
            <a:ext cx="13871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endParaRPr lang="en-GB" sz="1400" dirty="0"/>
          </a:p>
        </p:txBody>
      </p:sp>
      <p:sp>
        <p:nvSpPr>
          <p:cNvPr id="193" name="Rectangle 192"/>
          <p:cNvSpPr/>
          <p:nvPr/>
        </p:nvSpPr>
        <p:spPr>
          <a:xfrm>
            <a:off x="7129602" y="4289294"/>
            <a:ext cx="80441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r>
              <a:rPr lang="en-GB" sz="1400" dirty="0"/>
              <a:t>1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7930794" y="2537188"/>
            <a:ext cx="138710" cy="381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endParaRPr lang="en-GB" sz="1400" dirty="0"/>
          </a:p>
        </p:txBody>
      </p:sp>
      <p:cxnSp>
        <p:nvCxnSpPr>
          <p:cNvPr id="93" name="Straight Arrow Connector 92"/>
          <p:cNvCxnSpPr/>
          <p:nvPr/>
        </p:nvCxnSpPr>
        <p:spPr>
          <a:xfrm flipV="1">
            <a:off x="2226849" y="2927478"/>
            <a:ext cx="0" cy="134456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flipV="1">
            <a:off x="2616834" y="2907792"/>
            <a:ext cx="0" cy="134456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2362201" y="2925466"/>
            <a:ext cx="0" cy="134456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H="1">
            <a:off x="2979500" y="2918621"/>
            <a:ext cx="1" cy="851027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flipH="1" flipV="1">
            <a:off x="3235839" y="2907794"/>
            <a:ext cx="1" cy="815314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3392361" y="2927478"/>
            <a:ext cx="0" cy="84217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4182522" y="2907794"/>
            <a:ext cx="0" cy="836613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/>
          <p:nvPr/>
        </p:nvCxnSpPr>
        <p:spPr>
          <a:xfrm flipH="1">
            <a:off x="6318392" y="2932176"/>
            <a:ext cx="9256" cy="1355529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 flipV="1">
            <a:off x="6990891" y="2946053"/>
            <a:ext cx="0" cy="134456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/>
          <p:nvPr/>
        </p:nvCxnSpPr>
        <p:spPr>
          <a:xfrm>
            <a:off x="7129602" y="2957723"/>
            <a:ext cx="0" cy="134456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/>
          <p:cNvCxnSpPr/>
          <p:nvPr/>
        </p:nvCxnSpPr>
        <p:spPr>
          <a:xfrm flipV="1">
            <a:off x="7935534" y="2932616"/>
            <a:ext cx="0" cy="134456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/>
          <p:nvPr/>
        </p:nvCxnSpPr>
        <p:spPr>
          <a:xfrm>
            <a:off x="8074245" y="2944286"/>
            <a:ext cx="0" cy="134456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Rectangle 196"/>
          <p:cNvSpPr/>
          <p:nvPr/>
        </p:nvSpPr>
        <p:spPr>
          <a:xfrm>
            <a:off x="8071570" y="4291892"/>
            <a:ext cx="91925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r>
              <a:rPr lang="en-GB" sz="1400" dirty="0"/>
              <a:t>2</a:t>
            </a:r>
          </a:p>
        </p:txBody>
      </p:sp>
      <p:sp>
        <p:nvSpPr>
          <p:cNvPr id="199" name="Oval 198"/>
          <p:cNvSpPr/>
          <p:nvPr/>
        </p:nvSpPr>
        <p:spPr>
          <a:xfrm rot="2028445">
            <a:off x="1104191" y="2334670"/>
            <a:ext cx="632897" cy="653242"/>
          </a:xfrm>
          <a:prstGeom prst="ellipse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1" name="Straight Connector 200"/>
          <p:cNvCxnSpPr/>
          <p:nvPr/>
        </p:nvCxnSpPr>
        <p:spPr>
          <a:xfrm flipV="1">
            <a:off x="1602916" y="2067297"/>
            <a:ext cx="227985" cy="33592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Oval 202"/>
          <p:cNvSpPr/>
          <p:nvPr/>
        </p:nvSpPr>
        <p:spPr>
          <a:xfrm rot="1924179">
            <a:off x="1570239" y="1188860"/>
            <a:ext cx="1040882" cy="960682"/>
          </a:xfrm>
          <a:prstGeom prst="ellipse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5" name="Rectangle 214"/>
          <p:cNvSpPr/>
          <p:nvPr/>
        </p:nvSpPr>
        <p:spPr>
          <a:xfrm>
            <a:off x="1947938" y="1283716"/>
            <a:ext cx="274170" cy="75307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" lIns="36000" rIns="36000" rtlCol="0" anchor="ctr" anchorCtr="1"/>
          <a:lstStyle/>
          <a:p>
            <a:pPr algn="ctr"/>
            <a:r>
              <a:rPr lang="en-GB" sz="1400" dirty="0" err="1"/>
              <a:t>SysTick</a:t>
            </a:r>
            <a:endParaRPr lang="en-GB" sz="1400" dirty="0"/>
          </a:p>
        </p:txBody>
      </p:sp>
      <p:sp>
        <p:nvSpPr>
          <p:cNvPr id="223" name="Rectangle 222"/>
          <p:cNvSpPr/>
          <p:nvPr/>
        </p:nvSpPr>
        <p:spPr>
          <a:xfrm>
            <a:off x="5016503" y="3197930"/>
            <a:ext cx="111964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r>
              <a:rPr lang="en-GB" sz="1400" dirty="0"/>
              <a:t>4</a:t>
            </a:r>
          </a:p>
        </p:txBody>
      </p:sp>
      <p:cxnSp>
        <p:nvCxnSpPr>
          <p:cNvPr id="246" name="Straight Arrow Connector 245"/>
          <p:cNvCxnSpPr/>
          <p:nvPr/>
        </p:nvCxnSpPr>
        <p:spPr>
          <a:xfrm flipH="1">
            <a:off x="5006132" y="2918621"/>
            <a:ext cx="95" cy="265171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/>
          <p:nvPr/>
        </p:nvCxnSpPr>
        <p:spPr>
          <a:xfrm flipV="1">
            <a:off x="5145380" y="2932176"/>
            <a:ext cx="0" cy="246457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Rectangle 247"/>
          <p:cNvSpPr/>
          <p:nvPr/>
        </p:nvSpPr>
        <p:spPr>
          <a:xfrm>
            <a:off x="5287385" y="3197930"/>
            <a:ext cx="111964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r>
              <a:rPr lang="en-GB" sz="1400" dirty="0"/>
              <a:t>4</a:t>
            </a:r>
          </a:p>
        </p:txBody>
      </p:sp>
      <p:cxnSp>
        <p:nvCxnSpPr>
          <p:cNvPr id="249" name="Straight Arrow Connector 248"/>
          <p:cNvCxnSpPr/>
          <p:nvPr/>
        </p:nvCxnSpPr>
        <p:spPr>
          <a:xfrm flipH="1">
            <a:off x="5276781" y="2923780"/>
            <a:ext cx="95" cy="265171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Arrow Connector 249"/>
          <p:cNvCxnSpPr/>
          <p:nvPr/>
        </p:nvCxnSpPr>
        <p:spPr>
          <a:xfrm flipV="1">
            <a:off x="5416029" y="2937335"/>
            <a:ext cx="0" cy="246457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Rectangle 250"/>
          <p:cNvSpPr/>
          <p:nvPr/>
        </p:nvSpPr>
        <p:spPr>
          <a:xfrm>
            <a:off x="5399349" y="2542780"/>
            <a:ext cx="163251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endParaRPr lang="en-GB" sz="1400" dirty="0"/>
          </a:p>
        </p:txBody>
      </p:sp>
      <p:cxnSp>
        <p:nvCxnSpPr>
          <p:cNvPr id="252" name="Straight Arrow Connector 251"/>
          <p:cNvCxnSpPr/>
          <p:nvPr/>
        </p:nvCxnSpPr>
        <p:spPr>
          <a:xfrm>
            <a:off x="5565585" y="2941433"/>
            <a:ext cx="0" cy="84217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Rectangle 252"/>
          <p:cNvSpPr/>
          <p:nvPr/>
        </p:nvSpPr>
        <p:spPr>
          <a:xfrm>
            <a:off x="5986621" y="2537188"/>
            <a:ext cx="163251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 anchorCtr="1"/>
          <a:lstStyle/>
          <a:p>
            <a:pPr algn="ctr"/>
            <a:endParaRPr lang="en-GB" sz="1400" dirty="0"/>
          </a:p>
        </p:txBody>
      </p:sp>
      <p:cxnSp>
        <p:nvCxnSpPr>
          <p:cNvPr id="254" name="Straight Arrow Connector 253"/>
          <p:cNvCxnSpPr/>
          <p:nvPr/>
        </p:nvCxnSpPr>
        <p:spPr>
          <a:xfrm flipV="1">
            <a:off x="5986621" y="2907794"/>
            <a:ext cx="0" cy="836613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7841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352800" y="1028700"/>
            <a:ext cx="1524000" cy="8382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available</a:t>
            </a:r>
          </a:p>
        </p:txBody>
      </p:sp>
      <p:sp>
        <p:nvSpPr>
          <p:cNvPr id="4" name="Oval 3"/>
          <p:cNvSpPr/>
          <p:nvPr/>
        </p:nvSpPr>
        <p:spPr>
          <a:xfrm>
            <a:off x="3352800" y="2857500"/>
            <a:ext cx="1524000" cy="8382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blocked</a:t>
            </a:r>
          </a:p>
        </p:txBody>
      </p:sp>
      <p:cxnSp>
        <p:nvCxnSpPr>
          <p:cNvPr id="8" name="Straight Arrow Connector 7"/>
          <p:cNvCxnSpPr>
            <a:stCxn id="2" idx="3"/>
            <a:endCxn id="4" idx="1"/>
          </p:cNvCxnSpPr>
          <p:nvPr/>
        </p:nvCxnSpPr>
        <p:spPr>
          <a:xfrm>
            <a:off x="3575985" y="1744148"/>
            <a:ext cx="0" cy="123610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7"/>
            <a:endCxn id="2" idx="5"/>
          </p:cNvCxnSpPr>
          <p:nvPr/>
        </p:nvCxnSpPr>
        <p:spPr>
          <a:xfrm flipV="1">
            <a:off x="4653615" y="1744148"/>
            <a:ext cx="0" cy="123610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029086" y="1954040"/>
            <a:ext cx="154689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err="1"/>
              <a:t>osMutexAcquire</a:t>
            </a:r>
            <a:r>
              <a:rPr lang="en-GB" sz="1400" dirty="0"/>
              <a:t>() </a:t>
            </a:r>
          </a:p>
          <a:p>
            <a:r>
              <a:rPr lang="en-GB" sz="1400" dirty="0"/>
              <a:t>/ owner = running,</a:t>
            </a:r>
          </a:p>
          <a:p>
            <a:r>
              <a:rPr lang="en-GB" sz="1400" dirty="0"/>
              <a:t>count = 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53615" y="1954040"/>
            <a:ext cx="28529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err="1"/>
              <a:t>osMutexRelease</a:t>
            </a:r>
            <a:r>
              <a:rPr lang="en-GB" sz="1400" dirty="0"/>
              <a:t>() </a:t>
            </a:r>
          </a:p>
          <a:p>
            <a:r>
              <a:rPr lang="en-GB" sz="1400" dirty="0"/>
              <a:t>[owner == running &amp; !count]</a:t>
            </a:r>
          </a:p>
          <a:p>
            <a:r>
              <a:rPr lang="en-GB" sz="1400" dirty="0"/>
              <a:t>/ owner = NULL</a:t>
            </a:r>
          </a:p>
        </p:txBody>
      </p:sp>
      <p:cxnSp>
        <p:nvCxnSpPr>
          <p:cNvPr id="14" name="Elbow Connector 13"/>
          <p:cNvCxnSpPr>
            <a:stCxn id="4" idx="2"/>
            <a:endCxn id="4" idx="3"/>
          </p:cNvCxnSpPr>
          <p:nvPr/>
        </p:nvCxnSpPr>
        <p:spPr>
          <a:xfrm rot="10800000" flipH="1" flipV="1">
            <a:off x="3352799" y="3276600"/>
            <a:ext cx="223185" cy="296348"/>
          </a:xfrm>
          <a:prstGeom prst="bentConnector4">
            <a:avLst>
              <a:gd name="adj1" fmla="val -255382"/>
              <a:gd name="adj2" fmla="val 315242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362200" y="4240176"/>
            <a:ext cx="15897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err="1"/>
              <a:t>osMutexAcquire</a:t>
            </a:r>
            <a:r>
              <a:rPr lang="en-GB" sz="1400" dirty="0"/>
              <a:t>() </a:t>
            </a:r>
          </a:p>
          <a:p>
            <a:r>
              <a:rPr lang="en-GB" sz="1400" dirty="0"/>
              <a:t>[owner == running]</a:t>
            </a:r>
          </a:p>
          <a:p>
            <a:r>
              <a:rPr lang="en-GB" sz="1400" dirty="0"/>
              <a:t>/ count++</a:t>
            </a:r>
          </a:p>
        </p:txBody>
      </p:sp>
      <p:cxnSp>
        <p:nvCxnSpPr>
          <p:cNvPr id="24" name="Elbow Connector 23"/>
          <p:cNvCxnSpPr>
            <a:stCxn id="4" idx="6"/>
            <a:endCxn id="4" idx="5"/>
          </p:cNvCxnSpPr>
          <p:nvPr/>
        </p:nvCxnSpPr>
        <p:spPr>
          <a:xfrm flipH="1">
            <a:off x="4653615" y="3276600"/>
            <a:ext cx="223185" cy="296348"/>
          </a:xfrm>
          <a:prstGeom prst="bentConnector4">
            <a:avLst>
              <a:gd name="adj1" fmla="val -260845"/>
              <a:gd name="adj2" fmla="val 317299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419600" y="4255552"/>
            <a:ext cx="233044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err="1"/>
              <a:t>osMutexRelease</a:t>
            </a:r>
            <a:r>
              <a:rPr lang="en-GB" sz="1400" dirty="0"/>
              <a:t>() </a:t>
            </a:r>
          </a:p>
          <a:p>
            <a:r>
              <a:rPr lang="en-GB" sz="1400" dirty="0"/>
              <a:t>[owner == running &amp;&amp; count]</a:t>
            </a:r>
          </a:p>
          <a:p>
            <a:r>
              <a:rPr lang="en-GB" sz="1400" dirty="0"/>
              <a:t>/ count--</a:t>
            </a:r>
          </a:p>
        </p:txBody>
      </p:sp>
    </p:spTree>
    <p:extLst>
      <p:ext uri="{BB962C8B-B14F-4D97-AF65-F5344CB8AC3E}">
        <p14:creationId xmlns:p14="http://schemas.microsoft.com/office/powerpoint/2010/main" val="842425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358896" y="1866900"/>
            <a:ext cx="1524000" cy="8382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available</a:t>
            </a:r>
          </a:p>
        </p:txBody>
      </p:sp>
      <p:sp>
        <p:nvSpPr>
          <p:cNvPr id="5" name="Oval 4"/>
          <p:cNvSpPr/>
          <p:nvPr/>
        </p:nvSpPr>
        <p:spPr>
          <a:xfrm>
            <a:off x="3358896" y="3695700"/>
            <a:ext cx="1524000" cy="8382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depleted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582081" y="2582348"/>
            <a:ext cx="0" cy="123610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4659711" y="2582348"/>
            <a:ext cx="0" cy="123610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057400" y="832104"/>
            <a:ext cx="1893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err="1"/>
              <a:t>osSemaphoreAcquire</a:t>
            </a:r>
            <a:r>
              <a:rPr lang="en-GB" sz="1400" dirty="0"/>
              <a:t>() </a:t>
            </a:r>
          </a:p>
          <a:p>
            <a:pPr algn="ctr"/>
            <a:r>
              <a:rPr lang="en-GB" sz="1400" dirty="0"/>
              <a:t>[count &gt; 1] / count--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88550" y="2933212"/>
            <a:ext cx="1893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err="1"/>
              <a:t>osSemaphoreAcquire</a:t>
            </a:r>
            <a:r>
              <a:rPr lang="en-GB" sz="1400" dirty="0"/>
              <a:t>() </a:t>
            </a:r>
          </a:p>
          <a:p>
            <a:pPr algn="ctr"/>
            <a:r>
              <a:rPr lang="en-GB" sz="1400" dirty="0"/>
              <a:t>[count==1] / count--</a:t>
            </a:r>
          </a:p>
        </p:txBody>
      </p:sp>
      <p:cxnSp>
        <p:nvCxnSpPr>
          <p:cNvPr id="18" name="Elbow Connector 17"/>
          <p:cNvCxnSpPr>
            <a:stCxn id="4" idx="2"/>
            <a:endCxn id="4" idx="1"/>
          </p:cNvCxnSpPr>
          <p:nvPr/>
        </p:nvCxnSpPr>
        <p:spPr>
          <a:xfrm rot="10800000" flipH="1">
            <a:off x="3358895" y="1989652"/>
            <a:ext cx="223185" cy="296348"/>
          </a:xfrm>
          <a:prstGeom prst="bentConnector4">
            <a:avLst>
              <a:gd name="adj1" fmla="val -181635"/>
              <a:gd name="adj2" fmla="val 290557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4" idx="6"/>
            <a:endCxn id="4" idx="7"/>
          </p:cNvCxnSpPr>
          <p:nvPr/>
        </p:nvCxnSpPr>
        <p:spPr>
          <a:xfrm flipH="1" flipV="1">
            <a:off x="4659711" y="1989652"/>
            <a:ext cx="223185" cy="296348"/>
          </a:xfrm>
          <a:prstGeom prst="bentConnector4">
            <a:avLst>
              <a:gd name="adj1" fmla="val -187098"/>
              <a:gd name="adj2" fmla="val 294671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682877" y="2943880"/>
            <a:ext cx="1895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err="1"/>
              <a:t>osSemaphoreRelease</a:t>
            </a:r>
            <a:r>
              <a:rPr lang="en-GB" sz="1400" dirty="0"/>
              <a:t>() </a:t>
            </a:r>
          </a:p>
          <a:p>
            <a:pPr algn="ctr"/>
            <a:r>
              <a:rPr lang="en-GB" sz="1400" dirty="0"/>
              <a:t>/ count++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641020" y="832104"/>
            <a:ext cx="19333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err="1"/>
              <a:t>osSemaphoreRelease</a:t>
            </a:r>
            <a:r>
              <a:rPr lang="en-GB" sz="1400" dirty="0"/>
              <a:t>() </a:t>
            </a:r>
          </a:p>
          <a:p>
            <a:pPr algn="ctr"/>
            <a:r>
              <a:rPr lang="en-GB" sz="1400" dirty="0"/>
              <a:t>[count &lt; max] / count++</a:t>
            </a:r>
          </a:p>
        </p:txBody>
      </p:sp>
    </p:spTree>
    <p:extLst>
      <p:ext uri="{BB962C8B-B14F-4D97-AF65-F5344CB8AC3E}">
        <p14:creationId xmlns:p14="http://schemas.microsoft.com/office/powerpoint/2010/main" val="2574955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25880" y="28575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838200" y="2171700"/>
            <a:ext cx="1828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err="1"/>
              <a:t>MemPool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240280" y="28575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160776" y="2545151"/>
            <a:ext cx="9144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used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4075176" y="2545151"/>
            <a:ext cx="9144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used</a:t>
            </a:r>
          </a:p>
        </p:txBody>
      </p:sp>
      <p:sp>
        <p:nvSpPr>
          <p:cNvPr id="7" name="Rectangle 6"/>
          <p:cNvSpPr/>
          <p:nvPr/>
        </p:nvSpPr>
        <p:spPr>
          <a:xfrm>
            <a:off x="4983480" y="28575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893308" y="2545151"/>
            <a:ext cx="9144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used</a:t>
            </a:r>
          </a:p>
        </p:txBody>
      </p:sp>
      <p:sp>
        <p:nvSpPr>
          <p:cNvPr id="9" name="Rectangle 8"/>
          <p:cNvSpPr/>
          <p:nvPr/>
        </p:nvSpPr>
        <p:spPr>
          <a:xfrm>
            <a:off x="6812280" y="28575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1447800" y="2400300"/>
            <a:ext cx="762000" cy="457200"/>
          </a:xfrm>
          <a:prstGeom prst="straightConnector1">
            <a:avLst/>
          </a:prstGeom>
          <a:ln w="19050">
            <a:headEnd type="oval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4" idx="1"/>
          </p:cNvCxnSpPr>
          <p:nvPr/>
        </p:nvCxnSpPr>
        <p:spPr>
          <a:xfrm>
            <a:off x="1524000" y="3086100"/>
            <a:ext cx="716280" cy="0"/>
          </a:xfrm>
          <a:prstGeom prst="straightConnector1">
            <a:avLst/>
          </a:prstGeom>
          <a:ln w="19050">
            <a:headEnd type="oval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2438400" y="3086100"/>
            <a:ext cx="2545080" cy="0"/>
          </a:xfrm>
          <a:prstGeom prst="straightConnector1">
            <a:avLst/>
          </a:prstGeom>
          <a:ln w="19050">
            <a:headEnd type="oval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181600" y="3084576"/>
            <a:ext cx="1630680" cy="0"/>
          </a:xfrm>
          <a:prstGeom prst="straightConnector1">
            <a:avLst/>
          </a:prstGeom>
          <a:ln w="19050">
            <a:headEnd type="oval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295400" y="3006923"/>
            <a:ext cx="506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next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209800" y="2246411"/>
            <a:ext cx="4788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free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246376" y="3008411"/>
            <a:ext cx="506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next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983480" y="3009827"/>
            <a:ext cx="506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next</a:t>
            </a:r>
          </a:p>
        </p:txBody>
      </p:sp>
    </p:spTree>
    <p:extLst>
      <p:ext uri="{BB962C8B-B14F-4D97-AF65-F5344CB8AC3E}">
        <p14:creationId xmlns:p14="http://schemas.microsoft.com/office/powerpoint/2010/main" val="627865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3083</TotalTime>
  <Words>169</Words>
  <Application>Microsoft Office PowerPoint</Application>
  <PresentationFormat>On-screen Show (16:10)</PresentationFormat>
  <Paragraphs>78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Courier New</vt:lpstr>
      <vt:lpstr>Office Theme</vt:lpstr>
      <vt:lpstr>CMSIS-RTOS2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Jonatan Antoni</dc:creator>
  <cp:lastModifiedBy>Vladimir Marchenko</cp:lastModifiedBy>
  <cp:revision>27</cp:revision>
  <dcterms:created xsi:type="dcterms:W3CDTF">2006-08-16T00:00:00Z</dcterms:created>
  <dcterms:modified xsi:type="dcterms:W3CDTF">2023-08-07T09:47:36Z</dcterms:modified>
</cp:coreProperties>
</file>