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"/>
  </p:notesMasterIdLst>
  <p:handoutMasterIdLst>
    <p:handoutMasterId r:id="rId6"/>
  </p:handoutMasterIdLst>
  <p:sldIdLst>
    <p:sldId id="2145705753" r:id="rId2"/>
    <p:sldId id="2145705746" r:id="rId3"/>
    <p:sldId id="214570575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97A9D71-878A-96BF-B485-D22B6713C005}" name="Laurent Le Faucheur" initials="LF" userId="S::laurent.lefaucheur@arm.com::5aa590e2-496b-461c-bd3b-d3700c439448" providerId="AD"/>
  <p188:author id="{57F8219C-21D4-9D5D-F788-12D8A401A92F}" name="Reinhard Keil" initials="RK" userId="S::Reinhard.Keil@arm.com::a74c14d9-6dde-4ffd-bc62-ceabab23c919" providerId="AD"/>
  <p188:author id="{045158D8-303A-DFF3-7173-A7DA1BB678DE}" name="Christophe Favergeon" initials="CF" userId="S::christophe.favergeon@arm.com::62b4f1e8-1570-49ec-b7e2-cb2ba94f78f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fano Cadario" initials="SC" lastIdx="1" clrIdx="0">
    <p:extLst>
      <p:ext uri="{19B8F6BF-5375-455C-9EA6-DF929625EA0E}">
        <p15:presenceInfo xmlns:p15="http://schemas.microsoft.com/office/powerpoint/2012/main" userId="S::Stefano.Cadario@arm.com::80442c5e-a86e-4e3c-a034-07962a038ecc" providerId="AD"/>
      </p:ext>
    </p:extLst>
  </p:cmAuthor>
  <p:cmAuthor id="2" name="Barbara Bengyel" initials="BB" lastIdx="1" clrIdx="1">
    <p:extLst>
      <p:ext uri="{19B8F6BF-5375-455C-9EA6-DF929625EA0E}">
        <p15:presenceInfo xmlns:p15="http://schemas.microsoft.com/office/powerpoint/2012/main" userId="S::barbara.bengyel@arm.com::e8b45ead-9f84-4a51-9340-10c649ecd501" providerId="AD"/>
      </p:ext>
    </p:extLst>
  </p:cmAuthor>
  <p:cmAuthor id="3" name="Joachim Krech" initials="JK" lastIdx="1" clrIdx="2">
    <p:extLst>
      <p:ext uri="{19B8F6BF-5375-455C-9EA6-DF929625EA0E}">
        <p15:presenceInfo xmlns:p15="http://schemas.microsoft.com/office/powerpoint/2012/main" userId="S::Joachim.Krech@arm.com::6c90bbe8-e19a-475d-8c2c-8397cc3715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1BD"/>
    <a:srgbClr val="FFC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5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84" y="34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120" d="100"/>
          <a:sy n="120" d="100"/>
        </p:scale>
        <p:origin x="4962" y="12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1A3C70E-54AD-4107-B38D-530E18B05AE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B342A8-7A12-4C03-B162-F43C14419A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8FFADC-39A7-449E-8C68-8776E6FB3C1A}" type="datetimeFigureOut">
              <a:rPr lang="en-GB" smtClean="0"/>
              <a:t>23/10/2023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AD25A0-15E5-4BF6-9F32-8BD4E1DF518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038C07-F7C1-4141-BF59-1847AE735B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C69231-AFE2-4330-AF6B-EEB343F99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461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9BAAB-B703-4BB5-9D08-B460FC03C23A}" type="datetimeFigureOut">
              <a:rPr lang="en-GB" smtClean="0"/>
              <a:t>23/10/2023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66A5B-B69C-40C5-853F-D27DDBF34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302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Important additions to CMSIS: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support for Arm Cortex-M23/33 and A5/A7/A9</a:t>
            </a:r>
            <a:r>
              <a:rPr lang="en-US" baseline="0"/>
              <a:t> cores.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/>
              <a:t>Keil RTX 5 is now the kernel for </a:t>
            </a:r>
            <a:r>
              <a:rPr lang="en-US" baseline="0" err="1"/>
              <a:t>mbed</a:t>
            </a:r>
            <a:r>
              <a:rPr lang="en-US" baseline="0"/>
              <a:t> OS. It uses the CMSIS-RTOS API v2 natively and has some enhanced features such as dynamic and static object creation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/>
              <a:t>We have a FreeRTOS port for the v2 API to get more traction from the wide FreeRTOS user base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6FEF26-9463-4BB6-9EEF-F3FBBE6D865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9631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16354E-6974-4833-AB87-3220A0835E84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8759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9425" y="476250"/>
            <a:ext cx="11233150" cy="654760"/>
          </a:xfrm>
        </p:spPr>
        <p:txBody>
          <a:bodyPr anchor="t"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idx="1" hasCustomPrompt="1"/>
          </p:nvPr>
        </p:nvSpPr>
        <p:spPr>
          <a:xfrm>
            <a:off x="479425" y="1171111"/>
            <a:ext cx="11233150" cy="4948335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2"/>
                </a:solidFill>
              </a:defRPr>
            </a:lvl1pPr>
            <a:lvl2pPr marL="672783">
              <a:lnSpc>
                <a:spcPct val="100000"/>
              </a:lnSpc>
              <a:spcAft>
                <a:spcPts val="0"/>
              </a:spcAft>
              <a:defRPr sz="2000">
                <a:solidFill>
                  <a:schemeClr val="tx2"/>
                </a:solidFill>
              </a:defRPr>
            </a:lvl2pPr>
            <a:lvl3pPr marL="947103">
              <a:lnSpc>
                <a:spcPct val="100000"/>
              </a:lnSpc>
              <a:spcAft>
                <a:spcPts val="0"/>
              </a:spcAft>
              <a:defRPr sz="1800">
                <a:solidFill>
                  <a:schemeClr val="tx2"/>
                </a:solidFill>
              </a:defRPr>
            </a:lvl3pPr>
            <a:lvl4pPr marL="1293178">
              <a:lnSpc>
                <a:spcPct val="100000"/>
              </a:lnSpc>
              <a:spcAft>
                <a:spcPts val="0"/>
              </a:spcAft>
              <a:defRPr sz="1800">
                <a:solidFill>
                  <a:schemeClr val="tx2"/>
                </a:solidFill>
              </a:defRPr>
            </a:lvl4pPr>
            <a:lvl5pPr marL="1518603">
              <a:lnSpc>
                <a:spcPct val="100000"/>
              </a:lnSpc>
              <a:spcAft>
                <a:spcPts val="0"/>
              </a:spcAft>
              <a:defRPr sz="1800"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/>
              <a:t>Click to edit Master text styles with Top Level Bullet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346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d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able Placeholder 3"/>
          <p:cNvSpPr>
            <a:spLocks noGrp="1"/>
          </p:cNvSpPr>
          <p:nvPr>
            <p:ph type="tbl" sz="quarter" idx="13"/>
          </p:nvPr>
        </p:nvSpPr>
        <p:spPr>
          <a:xfrm>
            <a:off x="479425" y="1259574"/>
            <a:ext cx="11233150" cy="48364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Click icon to add table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0929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516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slide w/ Su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9425" y="478302"/>
            <a:ext cx="11233150" cy="51283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3"/>
          </p:nvPr>
        </p:nvSpPr>
        <p:spPr>
          <a:xfrm>
            <a:off x="479425" y="991131"/>
            <a:ext cx="11233150" cy="344488"/>
          </a:xfrm>
        </p:spPr>
        <p:txBody>
          <a:bodyPr/>
          <a:lstStyle>
            <a:lvl1pPr marL="0" indent="0">
              <a:buNone/>
              <a:defRPr lang="en-US" sz="240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79425" y="1554489"/>
            <a:ext cx="11233150" cy="4553233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2"/>
                </a:solidFill>
              </a:defRPr>
            </a:lvl1pPr>
            <a:lvl2pPr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 sz="2000">
                <a:solidFill>
                  <a:schemeClr val="tx2"/>
                </a:solidFill>
              </a:defRPr>
            </a:lvl2pPr>
            <a:lvl3pPr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chemeClr val="tx2"/>
                </a:solidFill>
              </a:defRPr>
            </a:lvl3pPr>
            <a:lvl4pPr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chemeClr val="tx2"/>
                </a:solidFill>
              </a:defRPr>
            </a:lvl4pPr>
            <a:lvl5pPr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404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3E00537-4172-4053-A616-87E429C679AC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20481"/>
            <a:ext cx="0" cy="451520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9425" y="478302"/>
            <a:ext cx="11233150" cy="5128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991131"/>
            <a:ext cx="11233150" cy="359204"/>
          </a:xfrm>
        </p:spPr>
        <p:txBody>
          <a:bodyPr anchor="t"/>
          <a:lstStyle>
            <a:lvl1pPr marL="0" indent="0">
              <a:spcAft>
                <a:spcPts val="0"/>
              </a:spcAft>
              <a:buNone/>
              <a:defRPr sz="240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31"/>
          <p:cNvSpPr>
            <a:spLocks noGrp="1"/>
          </p:cNvSpPr>
          <p:nvPr>
            <p:ph type="body" sz="quarter" idx="16" hasCustomPrompt="1"/>
          </p:nvPr>
        </p:nvSpPr>
        <p:spPr>
          <a:xfrm>
            <a:off x="479425" y="1620481"/>
            <a:ext cx="5345642" cy="560696"/>
          </a:xfrm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9"/>
          </p:nvPr>
        </p:nvSpPr>
        <p:spPr>
          <a:xfrm>
            <a:off x="477587" y="2202443"/>
            <a:ext cx="5347480" cy="3933245"/>
          </a:xfrm>
        </p:spPr>
        <p:txBody>
          <a:bodyPr/>
          <a:lstStyle>
            <a:lvl1pPr marL="342900" indent="-34290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000">
                <a:solidFill>
                  <a:srgbClr val="333E48"/>
                </a:solidFill>
              </a:defRPr>
            </a:lvl1pPr>
            <a:lvl2pPr marL="58134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2pPr>
            <a:lvl3pPr marL="94710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3pPr>
            <a:lvl4pPr marL="1293178" indent="-173038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rgbClr val="333E48"/>
                </a:solidFill>
              </a:defRPr>
            </a:lvl4pPr>
            <a:lvl5pPr marL="151860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31"/>
          <p:cNvSpPr>
            <a:spLocks noGrp="1"/>
          </p:cNvSpPr>
          <p:nvPr>
            <p:ph type="body" sz="quarter" idx="18" hasCustomPrompt="1"/>
          </p:nvPr>
        </p:nvSpPr>
        <p:spPr>
          <a:xfrm>
            <a:off x="6341534" y="1620481"/>
            <a:ext cx="5371042" cy="560696"/>
          </a:xfrm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21" hasCustomPrompt="1"/>
          </p:nvPr>
        </p:nvSpPr>
        <p:spPr>
          <a:xfrm>
            <a:off x="6339947" y="2202442"/>
            <a:ext cx="5372628" cy="3933246"/>
          </a:xfr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000">
                <a:solidFill>
                  <a:srgbClr val="333E48"/>
                </a:solidFill>
              </a:defRPr>
            </a:lvl1pPr>
            <a:lvl2pPr marL="58134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2pPr>
            <a:lvl3pPr marL="94710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3pPr>
            <a:lvl4pPr marL="1293178" indent="-173038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rgbClr val="333E48"/>
                </a:solidFill>
              </a:defRPr>
            </a:lvl4pPr>
            <a:lvl5pPr marL="151860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13645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9795D2F-D322-4144-8DA8-55D6A2942740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4148138" y="1611050"/>
            <a:ext cx="0" cy="444843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B4D2EAD-40A5-4C0B-900F-916EB19FF748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8051800" y="1611050"/>
            <a:ext cx="0" cy="444843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79425" y="478302"/>
            <a:ext cx="11233150" cy="5128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 userDrawn="1">
            <p:ph type="body" sz="quarter" idx="13"/>
          </p:nvPr>
        </p:nvSpPr>
        <p:spPr>
          <a:xfrm>
            <a:off x="479425" y="991131"/>
            <a:ext cx="11233150" cy="344488"/>
          </a:xfrm>
        </p:spPr>
        <p:txBody>
          <a:bodyPr/>
          <a:lstStyle>
            <a:lvl1pPr marL="0" indent="0">
              <a:buNone/>
              <a:defRPr lang="en-US" sz="2400" dirty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2"/>
          <p:cNvSpPr>
            <a:spLocks noGrp="1"/>
          </p:cNvSpPr>
          <p:nvPr userDrawn="1">
            <p:ph idx="1"/>
          </p:nvPr>
        </p:nvSpPr>
        <p:spPr>
          <a:xfrm>
            <a:off x="479426" y="2373786"/>
            <a:ext cx="3372644" cy="3685702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000">
                <a:solidFill>
                  <a:srgbClr val="333E48"/>
                </a:solidFill>
              </a:defRPr>
            </a:lvl1pPr>
            <a:lvl2pPr marL="58134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2pPr>
            <a:lvl3pPr>
              <a:defRPr>
                <a:solidFill>
                  <a:srgbClr val="383838"/>
                </a:solidFill>
              </a:defRPr>
            </a:lvl3pPr>
            <a:lvl4pPr>
              <a:defRPr>
                <a:solidFill>
                  <a:srgbClr val="383838"/>
                </a:solidFill>
              </a:defRPr>
            </a:lvl4pPr>
            <a:lvl5pPr>
              <a:defRPr>
                <a:solidFill>
                  <a:srgbClr val="383838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0" name="Text Placeholder 131"/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479425" y="1611050"/>
            <a:ext cx="3372645" cy="560696"/>
          </a:xfrm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2"/>
          <p:cNvSpPr>
            <a:spLocks noGrp="1"/>
          </p:cNvSpPr>
          <p:nvPr userDrawn="1">
            <p:ph idx="17"/>
          </p:nvPr>
        </p:nvSpPr>
        <p:spPr>
          <a:xfrm>
            <a:off x="4416359" y="2373786"/>
            <a:ext cx="3359281" cy="3685702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000">
                <a:solidFill>
                  <a:srgbClr val="333E48"/>
                </a:solidFill>
              </a:defRPr>
            </a:lvl1pPr>
            <a:lvl2pPr marL="58134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ext Placeholder 2"/>
          <p:cNvSpPr>
            <a:spLocks noGrp="1"/>
          </p:cNvSpPr>
          <p:nvPr userDrawn="1">
            <p:ph idx="18"/>
          </p:nvPr>
        </p:nvSpPr>
        <p:spPr>
          <a:xfrm>
            <a:off x="8300113" y="2373786"/>
            <a:ext cx="3412462" cy="3685702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000">
                <a:solidFill>
                  <a:srgbClr val="333E48"/>
                </a:solidFill>
              </a:defRPr>
            </a:lvl1pPr>
            <a:lvl2pPr marL="58134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Text Placeholder 131"/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4419997" y="1611050"/>
            <a:ext cx="3359945" cy="560696"/>
          </a:xfrm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31"/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299449" y="1611050"/>
            <a:ext cx="3413126" cy="560696"/>
          </a:xfrm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6028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slide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9425" y="478302"/>
            <a:ext cx="11233150" cy="5128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3"/>
          </p:nvPr>
        </p:nvSpPr>
        <p:spPr>
          <a:xfrm>
            <a:off x="479425" y="991131"/>
            <a:ext cx="11233150" cy="344488"/>
          </a:xfrm>
        </p:spPr>
        <p:txBody>
          <a:bodyPr/>
          <a:lstStyle>
            <a:lvl1pPr marL="0" indent="0">
              <a:buNone/>
              <a:defRPr lang="en-US" sz="240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21"/>
          </p:nvPr>
        </p:nvSpPr>
        <p:spPr>
          <a:xfrm>
            <a:off x="8299119" y="2372564"/>
            <a:ext cx="3413455" cy="3686924"/>
          </a:xfr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000">
                <a:solidFill>
                  <a:srgbClr val="333E48"/>
                </a:solidFill>
              </a:defRPr>
            </a:lvl1pPr>
            <a:lvl2pPr marL="58134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2pPr>
            <a:lvl3pPr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grpSp>
        <p:nvGrpSpPr>
          <p:cNvPr id="36" name="Group 6">
            <a:extLst>
              <a:ext uri="{FF2B5EF4-FFF2-40B4-BE49-F238E27FC236}">
                <a16:creationId xmlns:a16="http://schemas.microsoft.com/office/drawing/2014/main" id="{CCE81F77-7204-0241-970A-63C43B1D7B8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4148138" y="1611050"/>
            <a:ext cx="3903662" cy="4448438"/>
            <a:chOff x="3706307" y="1883391"/>
            <a:chExt cx="3803176" cy="4472959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7266E339-1F3B-8E41-B64F-AA6A42EDF79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706307" y="1883391"/>
              <a:ext cx="0" cy="4472959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22B3030-62BD-3440-A850-5C6E7CCDD54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509483" y="1883391"/>
              <a:ext cx="0" cy="4472959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 Placeholder 131">
            <a:extLst>
              <a:ext uri="{FF2B5EF4-FFF2-40B4-BE49-F238E27FC236}">
                <a16:creationId xmlns:a16="http://schemas.microsoft.com/office/drawing/2014/main" id="{B54BFFD1-D378-D841-B5DD-88788B48D0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9425" y="1611050"/>
            <a:ext cx="3372645" cy="560696"/>
          </a:xfrm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3" name="Text Placeholder 131">
            <a:extLst>
              <a:ext uri="{FF2B5EF4-FFF2-40B4-BE49-F238E27FC236}">
                <a16:creationId xmlns:a16="http://schemas.microsoft.com/office/drawing/2014/main" id="{E3125198-F65A-8049-9D3E-A6AF258DAEB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6192" y="1611050"/>
            <a:ext cx="3359945" cy="560696"/>
          </a:xfrm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131">
            <a:extLst>
              <a:ext uri="{FF2B5EF4-FFF2-40B4-BE49-F238E27FC236}">
                <a16:creationId xmlns:a16="http://schemas.microsoft.com/office/drawing/2014/main" id="{7C8008EA-19DB-814F-9284-A055A2AB89C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299449" y="1611050"/>
            <a:ext cx="3413126" cy="560696"/>
          </a:xfrm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6" name="Content Placeholder 8">
            <a:extLst>
              <a:ext uri="{FF2B5EF4-FFF2-40B4-BE49-F238E27FC236}">
                <a16:creationId xmlns:a16="http://schemas.microsoft.com/office/drawing/2014/main" id="{DD4BA2E6-FACA-5C45-B75F-9327959A672A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15863" y="2372564"/>
            <a:ext cx="3360274" cy="3686924"/>
          </a:xfr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000">
                <a:solidFill>
                  <a:srgbClr val="333E48"/>
                </a:solidFill>
              </a:defRPr>
            </a:lvl1pPr>
            <a:lvl2pPr marL="58134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2pPr>
            <a:lvl3pPr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7" name="Content Placeholder 8">
            <a:extLst>
              <a:ext uri="{FF2B5EF4-FFF2-40B4-BE49-F238E27FC236}">
                <a16:creationId xmlns:a16="http://schemas.microsoft.com/office/drawing/2014/main" id="{5AB0A5A2-CEF5-6E44-BACF-2C0296FE306B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79425" y="2372564"/>
            <a:ext cx="3360274" cy="3686924"/>
          </a:xfr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000">
                <a:solidFill>
                  <a:srgbClr val="333E48"/>
                </a:solidFill>
              </a:defRPr>
            </a:lvl1pPr>
            <a:lvl2pPr marL="58134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2pPr>
            <a:lvl3pPr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71250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_narrow_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05B7A5-C1F7-41D3-815C-A3728D81DBDD}"/>
              </a:ext>
            </a:extLst>
          </p:cNvPr>
          <p:cNvCxnSpPr>
            <a:cxnSpLocks/>
          </p:cNvCxnSpPr>
          <p:nvPr userDrawn="1"/>
        </p:nvCxnSpPr>
        <p:spPr>
          <a:xfrm>
            <a:off x="3255004" y="1631950"/>
            <a:ext cx="0" cy="444060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9425" y="478301"/>
            <a:ext cx="11233150" cy="5128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3"/>
          </p:nvPr>
        </p:nvSpPr>
        <p:spPr>
          <a:xfrm>
            <a:off x="479425" y="991131"/>
            <a:ext cx="11233150" cy="344488"/>
          </a:xfrm>
        </p:spPr>
        <p:txBody>
          <a:bodyPr/>
          <a:lstStyle>
            <a:lvl1pPr marL="0" indent="0">
              <a:buNone/>
              <a:defRPr lang="en-US" sz="2400" dirty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idx="1"/>
          </p:nvPr>
        </p:nvSpPr>
        <p:spPr>
          <a:xfrm>
            <a:off x="479425" y="1631111"/>
            <a:ext cx="2619375" cy="4440603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400">
                <a:solidFill>
                  <a:srgbClr val="333E48"/>
                </a:solidFill>
              </a:defRPr>
            </a:lvl1pPr>
            <a:lvl2pPr marL="58134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 sz="2000">
                <a:solidFill>
                  <a:srgbClr val="333E48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quarter" idx="21"/>
          </p:nvPr>
        </p:nvSpPr>
        <p:spPr>
          <a:xfrm>
            <a:off x="3416035" y="1631111"/>
            <a:ext cx="8296540" cy="4440603"/>
          </a:xfr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400">
                <a:solidFill>
                  <a:srgbClr val="333E48"/>
                </a:solidFill>
              </a:defRPr>
            </a:lvl1pPr>
            <a:lvl2pPr marL="58134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 sz="2000">
                <a:solidFill>
                  <a:srgbClr val="333E48"/>
                </a:solidFill>
              </a:defRPr>
            </a:lvl2pPr>
            <a:lvl3pPr marL="94710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 sz="1800">
                <a:solidFill>
                  <a:srgbClr val="333E48"/>
                </a:solidFill>
              </a:defRPr>
            </a:lvl3pPr>
            <a:lvl4pPr marL="1293178" indent="-173038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1800">
                <a:solidFill>
                  <a:srgbClr val="333E48"/>
                </a:solidFill>
              </a:defRPr>
            </a:lvl4pPr>
            <a:lvl5pPr marL="151860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 sz="1800">
                <a:solidFill>
                  <a:srgbClr val="333E48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32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C41881F-8B1A-4F78-926D-54E8F515C458}"/>
              </a:ext>
            </a:extLst>
          </p:cNvPr>
          <p:cNvCxnSpPr>
            <a:cxnSpLocks/>
          </p:cNvCxnSpPr>
          <p:nvPr userDrawn="1"/>
        </p:nvCxnSpPr>
        <p:spPr>
          <a:xfrm>
            <a:off x="8932863" y="1629287"/>
            <a:ext cx="0" cy="444326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9425" y="478301"/>
            <a:ext cx="11233150" cy="5128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3"/>
          </p:nvPr>
        </p:nvSpPr>
        <p:spPr>
          <a:xfrm>
            <a:off x="479425" y="991131"/>
            <a:ext cx="11233150" cy="344488"/>
          </a:xfrm>
        </p:spPr>
        <p:txBody>
          <a:bodyPr/>
          <a:lstStyle>
            <a:lvl1pPr marL="0" indent="0">
              <a:buNone/>
              <a:defRPr lang="en-US" sz="240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9037637" y="1629597"/>
            <a:ext cx="2674937" cy="4443488"/>
          </a:xfr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400">
                <a:solidFill>
                  <a:srgbClr val="333E48"/>
                </a:solidFill>
              </a:defRPr>
            </a:lvl1pPr>
            <a:lvl2pPr marL="58134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 sz="2000">
                <a:solidFill>
                  <a:srgbClr val="333E48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21"/>
          </p:nvPr>
        </p:nvSpPr>
        <p:spPr>
          <a:xfrm>
            <a:off x="479425" y="1629287"/>
            <a:ext cx="8348664" cy="4443267"/>
          </a:xfr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400">
                <a:solidFill>
                  <a:srgbClr val="333E48"/>
                </a:solidFill>
              </a:defRPr>
            </a:lvl1pPr>
            <a:lvl2pPr marL="58134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 sz="2000">
                <a:solidFill>
                  <a:srgbClr val="333E48"/>
                </a:solidFill>
              </a:defRPr>
            </a:lvl2pPr>
            <a:lvl3pPr marL="94710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 sz="1800">
                <a:solidFill>
                  <a:srgbClr val="333E48"/>
                </a:solidFill>
              </a:defRPr>
            </a:lvl3pPr>
            <a:lvl4pPr marL="1293178" indent="-173038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1800">
                <a:solidFill>
                  <a:srgbClr val="333E48"/>
                </a:solidFill>
              </a:defRPr>
            </a:lvl4pPr>
            <a:lvl5pPr marL="1518603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 sz="1800">
                <a:solidFill>
                  <a:srgbClr val="333E48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535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9425" y="478302"/>
            <a:ext cx="11233150" cy="5128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3"/>
          </p:nvPr>
        </p:nvSpPr>
        <p:spPr>
          <a:xfrm>
            <a:off x="479425" y="991131"/>
            <a:ext cx="11233150" cy="344488"/>
          </a:xfrm>
        </p:spPr>
        <p:txBody>
          <a:bodyPr/>
          <a:lstStyle>
            <a:lvl1pPr marL="0" indent="0">
              <a:buNone/>
              <a:defRPr lang="en-US" sz="240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3354388" y="1618445"/>
            <a:ext cx="2606675" cy="1953683"/>
          </a:xfrm>
        </p:spPr>
        <p:txBody>
          <a:bodyPr/>
          <a:lstStyle>
            <a:lvl1pPr marL="0" indent="0">
              <a:buClr>
                <a:schemeClr val="accent1"/>
              </a:buClr>
              <a:buNone/>
              <a:defRPr sz="2200">
                <a:solidFill>
                  <a:srgbClr val="333E48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4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3354388" y="3755872"/>
            <a:ext cx="2606675" cy="1953683"/>
          </a:xfrm>
        </p:spPr>
        <p:txBody>
          <a:bodyPr/>
          <a:lstStyle>
            <a:lvl1pPr marL="0" indent="0">
              <a:buClr>
                <a:schemeClr val="accent1"/>
              </a:buClr>
              <a:buNone/>
              <a:defRPr sz="2200">
                <a:solidFill>
                  <a:srgbClr val="333E48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5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9066213" y="1618445"/>
            <a:ext cx="2646362" cy="1953683"/>
          </a:xfrm>
        </p:spPr>
        <p:txBody>
          <a:bodyPr/>
          <a:lstStyle>
            <a:lvl1pPr marL="0" indent="0">
              <a:buClr>
                <a:schemeClr val="accent1"/>
              </a:buClr>
              <a:buNone/>
              <a:defRPr sz="2200">
                <a:solidFill>
                  <a:srgbClr val="333E48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6" name="Picture Placeholder 5"/>
          <p:cNvSpPr>
            <a:spLocks noGrp="1"/>
          </p:cNvSpPr>
          <p:nvPr>
            <p:ph type="pic" sz="quarter" idx="20"/>
          </p:nvPr>
        </p:nvSpPr>
        <p:spPr>
          <a:xfrm>
            <a:off x="9066213" y="3755872"/>
            <a:ext cx="2646362" cy="1953683"/>
          </a:xfrm>
        </p:spPr>
        <p:txBody>
          <a:bodyPr/>
          <a:lstStyle>
            <a:lvl1pPr marL="0" indent="0">
              <a:buClr>
                <a:schemeClr val="accent1"/>
              </a:buClr>
              <a:buNone/>
              <a:defRPr sz="2200">
                <a:solidFill>
                  <a:srgbClr val="333E48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79425" y="1618445"/>
            <a:ext cx="2619375" cy="4086225"/>
          </a:xfr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000">
                <a:solidFill>
                  <a:srgbClr val="333E48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3pPr>
            <a:lvl4pPr marL="1201738" indent="-1730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rgbClr val="333E48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220216" y="1618445"/>
            <a:ext cx="2606675" cy="4086225"/>
          </a:xfr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000">
                <a:solidFill>
                  <a:srgbClr val="333E48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3pPr>
            <a:lvl4pPr marL="1201738" indent="-1730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rgbClr val="333E48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>
                <a:solidFill>
                  <a:srgbClr val="333E48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615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ith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9425" y="478302"/>
            <a:ext cx="11233150" cy="51282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3"/>
          </p:nvPr>
        </p:nvSpPr>
        <p:spPr>
          <a:xfrm>
            <a:off x="479425" y="991131"/>
            <a:ext cx="11233150" cy="344488"/>
          </a:xfrm>
        </p:spPr>
        <p:txBody>
          <a:bodyPr/>
          <a:lstStyle>
            <a:lvl1pPr marL="0" indent="0">
              <a:buNone/>
              <a:defRPr lang="en-US" sz="240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79425" y="1629079"/>
            <a:ext cx="5481108" cy="4455197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Font typeface="Arial" charset="0"/>
              <a:buChar char="•"/>
              <a:defRPr sz="2400">
                <a:solidFill>
                  <a:srgbClr val="333E48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 sz="2000">
                <a:solidFill>
                  <a:srgbClr val="333E48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 sz="1800">
                <a:solidFill>
                  <a:srgbClr val="333E48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0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6250924" y="1629080"/>
            <a:ext cx="5461651" cy="4455198"/>
          </a:xfrm>
        </p:spPr>
        <p:txBody>
          <a:bodyPr/>
          <a:lstStyle>
            <a:lvl1pPr marL="0" indent="0">
              <a:buClr>
                <a:schemeClr val="accent1"/>
              </a:buClr>
              <a:buNone/>
              <a:defRPr sz="2200">
                <a:solidFill>
                  <a:srgbClr val="333E48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4830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9425" y="478301"/>
            <a:ext cx="11233150" cy="65476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9" name="TextBox 26"/>
          <p:cNvSpPr txBox="1">
            <a:spLocks noChangeArrowheads="1"/>
          </p:cNvSpPr>
          <p:nvPr userDrawn="1"/>
        </p:nvSpPr>
        <p:spPr bwMode="auto">
          <a:xfrm>
            <a:off x="492125" y="6410643"/>
            <a:ext cx="312738" cy="1381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charset="0"/>
              <a:buNone/>
              <a:defRPr/>
            </a:pPr>
            <a:fld id="{2682C2D1-8EA8-E748-B66F-74D4D53CF8F8}" type="slidenum">
              <a:rPr lang="en-US" altLang="en-US" sz="1000" smtClean="0">
                <a:solidFill>
                  <a:srgbClr val="7F7F7F"/>
                </a:solidFill>
              </a:rPr>
              <a:pPr eaLnBrk="1" hangingPunct="1">
                <a:lnSpc>
                  <a:spcPct val="90000"/>
                </a:lnSpc>
                <a:spcAft>
                  <a:spcPts val="600"/>
                </a:spcAft>
                <a:buFont typeface="Arial" charset="0"/>
                <a:buNone/>
                <a:defRPr/>
              </a:pPr>
              <a:t>‹#›</a:t>
            </a:fld>
            <a:endParaRPr lang="en-US" altLang="en-US" sz="1000" dirty="0">
              <a:solidFill>
                <a:srgbClr val="7F7F7F"/>
              </a:solidFill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4EB643E-3109-434C-BA97-15D4C8A5E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5" y="1133061"/>
            <a:ext cx="11243088" cy="49746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Box 20">
            <a:extLst>
              <a:ext uri="{FF2B5EF4-FFF2-40B4-BE49-F238E27FC236}">
                <a16:creationId xmlns:a16="http://schemas.microsoft.com/office/drawing/2014/main" id="{27B344F3-4498-5A4F-9DA2-CB9437A2536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82662" y="6413179"/>
            <a:ext cx="4636741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l" eaLnBrk="1" hangingPunct="1">
              <a:lnSpc>
                <a:spcPct val="90000"/>
              </a:lnSpc>
              <a:spcAft>
                <a:spcPts val="600"/>
              </a:spcAft>
              <a:buFont typeface="Arial" charset="0"/>
              <a:buNone/>
              <a:defRPr/>
            </a:pPr>
            <a:r>
              <a:rPr lang="en-GB" altLang="en-US" sz="1000" dirty="0">
                <a:solidFill>
                  <a:srgbClr val="7F7F7F"/>
                </a:solidFill>
              </a:rPr>
              <a:t>© 2021 Arm</a:t>
            </a:r>
            <a:endParaRPr lang="en-US" altLang="en-US" sz="1000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917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0" kern="1200" spc="-50">
          <a:solidFill>
            <a:schemeClr val="accent1"/>
          </a:solidFill>
          <a:latin typeface="+mn-lt"/>
          <a:ea typeface="ＭＳ Ｐゴシック" charset="0"/>
          <a:cs typeface="ＭＳ Ｐゴシック" charset="0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Calibri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Calibri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Calibri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Calibri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Calibri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Calibri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Calibri" charset="0"/>
        </a:defRPr>
      </a:lvl9pPr>
    </p:titleStyle>
    <p:bodyStyle>
      <a:lvl1pPr marL="342900" indent="-342900" algn="l" rtl="0" eaLnBrk="1" fontAlgn="base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 typeface="Arial" charset="0"/>
        <a:buChar char="•"/>
        <a:defRPr sz="2400" kern="1200">
          <a:solidFill>
            <a:srgbClr val="333E48"/>
          </a:solidFill>
          <a:latin typeface="+mn-lt"/>
          <a:ea typeface="ＭＳ Ｐゴシック" charset="0"/>
          <a:cs typeface="ＭＳ Ｐゴシック" charset="0"/>
        </a:defRPr>
      </a:lvl1pPr>
      <a:lvl2pPr marL="581343" indent="-166688" algn="l" rtl="0" eaLnBrk="1" fontAlgn="base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SzPct val="80000"/>
        <a:buFont typeface="Arial" charset="0"/>
        <a:buChar char="•"/>
        <a:defRPr sz="2000" kern="1200">
          <a:solidFill>
            <a:srgbClr val="333E48"/>
          </a:solidFill>
          <a:latin typeface="+mn-lt"/>
          <a:ea typeface="ＭＳ Ｐゴシック" charset="0"/>
          <a:cs typeface="+mn-cs"/>
        </a:defRPr>
      </a:lvl2pPr>
      <a:lvl3pPr marL="855663" indent="-166688" algn="l" rtl="0" eaLnBrk="1" fontAlgn="base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SzPct val="80000"/>
        <a:buFont typeface="Calibri" charset="0"/>
        <a:buChar char="–"/>
        <a:defRPr kern="1200">
          <a:solidFill>
            <a:srgbClr val="333E48"/>
          </a:solidFill>
          <a:latin typeface="+mn-lt"/>
          <a:ea typeface="ＭＳ Ｐゴシック" charset="0"/>
          <a:cs typeface="+mn-cs"/>
        </a:defRPr>
      </a:lvl3pPr>
      <a:lvl4pPr marL="1201738" indent="-173038" algn="l" rtl="0" eaLnBrk="1" fontAlgn="base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SzPct val="80000"/>
        <a:buFont typeface="Wingdings" charset="2"/>
        <a:buChar char="§"/>
        <a:defRPr kern="1200">
          <a:solidFill>
            <a:srgbClr val="333E48"/>
          </a:solidFill>
          <a:latin typeface="+mn-lt"/>
          <a:ea typeface="ＭＳ Ｐゴシック" charset="0"/>
          <a:cs typeface="+mn-cs"/>
        </a:defRPr>
      </a:lvl4pPr>
      <a:lvl5pPr marL="1427163" indent="-168275" algn="l" rtl="0" eaLnBrk="1" fontAlgn="base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SzPct val="80000"/>
        <a:buFont typeface="Calibri" charset="0"/>
        <a:buChar char="–"/>
        <a:defRPr kern="1200">
          <a:solidFill>
            <a:srgbClr val="333E48"/>
          </a:solidFill>
          <a:latin typeface="+mn-lt"/>
          <a:ea typeface="ＭＳ Ｐゴシック" charset="0"/>
          <a:cs typeface="+mn-cs"/>
        </a:defRPr>
      </a:lvl5pPr>
      <a:lvl6pPr marL="1655064" indent="-164592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SzPct val="80000"/>
        <a:buFont typeface="Wingdings" panose="05000000000000000000" pitchFamily="2" charset="2"/>
        <a:buChar char="§"/>
        <a:defRPr lang="en-US" sz="1600" kern="1200" dirty="0" smtClean="0">
          <a:solidFill>
            <a:srgbClr val="383838"/>
          </a:solidFill>
          <a:latin typeface="+mn-lt"/>
          <a:ea typeface="+mn-ea"/>
          <a:cs typeface="+mn-cs"/>
        </a:defRPr>
      </a:lvl6pPr>
      <a:lvl7pPr marL="1883664" indent="-164592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SzPct val="80000"/>
        <a:buFont typeface="Calibri" panose="020F0502020204030204" pitchFamily="34" charset="0"/>
        <a:buChar char="–"/>
        <a:defRPr lang="en-US" sz="1600" kern="1200" dirty="0" smtClean="0">
          <a:solidFill>
            <a:srgbClr val="383838"/>
          </a:solidFill>
          <a:latin typeface="+mn-lt"/>
          <a:ea typeface="+mn-ea"/>
          <a:cs typeface="+mn-cs"/>
        </a:defRPr>
      </a:lvl7pPr>
      <a:lvl8pPr marL="2112264" indent="-164592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SzPct val="80000"/>
        <a:buFont typeface="Wingdings" panose="05000000000000000000" pitchFamily="2" charset="2"/>
        <a:buChar char="§"/>
        <a:defRPr lang="en-US" sz="1600" kern="1200" dirty="0" smtClean="0">
          <a:solidFill>
            <a:srgbClr val="383838"/>
          </a:solidFill>
          <a:latin typeface="+mn-lt"/>
          <a:ea typeface="+mn-ea"/>
          <a:cs typeface="+mn-cs"/>
        </a:defRPr>
      </a:lvl8pPr>
      <a:lvl9pPr marL="2340864" indent="-164592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SzPct val="80000"/>
        <a:buFont typeface="Calibri" panose="020F0502020204030204" pitchFamily="34" charset="0"/>
        <a:buChar char="–"/>
        <a:defRPr lang="en-US" sz="1600" kern="1200" dirty="0" smtClean="0">
          <a:solidFill>
            <a:srgbClr val="383838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619">
          <p15:clr>
            <a:srgbClr val="F26B43"/>
          </p15:clr>
        </p15:guide>
        <p15:guide id="4" orient="horz" pos="300">
          <p15:clr>
            <a:srgbClr val="F26B43"/>
          </p15:clr>
        </p15:guide>
        <p15:guide id="5" orient="horz" pos="4020">
          <p15:clr>
            <a:srgbClr val="F26B43"/>
          </p15:clr>
        </p15:guide>
        <p15:guide id="6" pos="7378">
          <p15:clr>
            <a:srgbClr val="F26B43"/>
          </p15:clr>
        </p15:guide>
        <p15:guide id="7" pos="302">
          <p15:clr>
            <a:srgbClr val="F26B43"/>
          </p15:clr>
        </p15:guide>
        <p15:guide id="8" pos="70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mmunity.arm.com/arm-community-blogs/b/tools-software-ides-blog/posts/which-cmsis-components-should-i-care-abou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Down Arrow 24">
            <a:extLst>
              <a:ext uri="{FF2B5EF4-FFF2-40B4-BE49-F238E27FC236}">
                <a16:creationId xmlns:a16="http://schemas.microsoft.com/office/drawing/2014/main" id="{8270976E-59EB-4936-93AD-37E16922ED50}"/>
              </a:ext>
            </a:extLst>
          </p:cNvPr>
          <p:cNvSpPr/>
          <p:nvPr/>
        </p:nvSpPr>
        <p:spPr>
          <a:xfrm>
            <a:off x="4501700" y="2106451"/>
            <a:ext cx="1045796" cy="2653014"/>
          </a:xfrm>
          <a:prstGeom prst="downArrow">
            <a:avLst>
              <a:gd name="adj1" fmla="val 50000"/>
              <a:gd name="adj2" fmla="val 26971"/>
            </a:avLst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6400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GB" sz="1998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" name="Down Arrow 24">
            <a:extLst>
              <a:ext uri="{FF2B5EF4-FFF2-40B4-BE49-F238E27FC236}">
                <a16:creationId xmlns:a16="http://schemas.microsoft.com/office/drawing/2014/main" id="{A8157F42-E501-3B26-1076-8E064010760D}"/>
              </a:ext>
            </a:extLst>
          </p:cNvPr>
          <p:cNvSpPr/>
          <p:nvPr/>
        </p:nvSpPr>
        <p:spPr>
          <a:xfrm>
            <a:off x="5757918" y="2100584"/>
            <a:ext cx="1045796" cy="2655947"/>
          </a:xfrm>
          <a:prstGeom prst="downArrow">
            <a:avLst>
              <a:gd name="adj1" fmla="val 50000"/>
              <a:gd name="adj2" fmla="val 26971"/>
            </a:avLst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6400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GB" sz="1998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0" name="Down Arrow 24">
            <a:extLst>
              <a:ext uri="{FF2B5EF4-FFF2-40B4-BE49-F238E27FC236}">
                <a16:creationId xmlns:a16="http://schemas.microsoft.com/office/drawing/2014/main" id="{69A40B1B-86E4-4695-B17F-8C6B94180FBF}"/>
              </a:ext>
            </a:extLst>
          </p:cNvPr>
          <p:cNvSpPr/>
          <p:nvPr/>
        </p:nvSpPr>
        <p:spPr>
          <a:xfrm>
            <a:off x="8299854" y="2714115"/>
            <a:ext cx="1045796" cy="2045350"/>
          </a:xfrm>
          <a:prstGeom prst="downArrow">
            <a:avLst>
              <a:gd name="adj1" fmla="val 50000"/>
              <a:gd name="adj2" fmla="val 26971"/>
            </a:avLst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6400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GB" sz="1998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F6530FA-3A54-4BCC-467B-048240D32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333E48"/>
                </a:solidFill>
              </a:rPr>
              <a:t>		   Version 6</a:t>
            </a:r>
            <a:endParaRPr lang="en-US">
              <a:solidFill>
                <a:srgbClr val="333E48"/>
              </a:solidFill>
            </a:endParaRPr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/>
              <a:t>Consistent software framework for Arm Cortex-M and Cortex-A5/A7/A9 based systems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43328" y="4759465"/>
            <a:ext cx="8982719" cy="1010470"/>
          </a:xfrm>
          <a:prstGeom prst="rect">
            <a:avLst/>
          </a:prstGeom>
          <a:solidFill>
            <a:srgbClr val="808082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b"/>
          <a:lstStyle/>
          <a:p>
            <a:pPr defTabSz="914126"/>
            <a:r>
              <a:rPr lang="en-GB" sz="1400">
                <a:solidFill>
                  <a:prstClr val="black"/>
                </a:solidFill>
                <a:latin typeface="Calibri"/>
              </a:rPr>
              <a:t>System-on-chip</a:t>
            </a:r>
          </a:p>
        </p:txBody>
      </p:sp>
      <p:sp>
        <p:nvSpPr>
          <p:cNvPr id="6" name="Rectangle 5"/>
          <p:cNvSpPr/>
          <p:nvPr/>
        </p:nvSpPr>
        <p:spPr>
          <a:xfrm>
            <a:off x="626219" y="4826713"/>
            <a:ext cx="4996698" cy="630926"/>
          </a:xfrm>
          <a:prstGeom prst="rect">
            <a:avLst/>
          </a:prstGeom>
          <a:solidFill>
            <a:srgbClr val="7D86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Arm Cortex processor and peripherals</a:t>
            </a:r>
            <a:endParaRPr lang="en-GB" sz="14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950054" y="4826713"/>
            <a:ext cx="1224000" cy="630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CoreSight debug logic</a:t>
            </a:r>
            <a:endParaRPr lang="en-GB" sz="14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5" name="Down Arrow 24"/>
          <p:cNvSpPr/>
          <p:nvPr/>
        </p:nvSpPr>
        <p:spPr>
          <a:xfrm>
            <a:off x="715321" y="2100584"/>
            <a:ext cx="1045796" cy="2661308"/>
          </a:xfrm>
          <a:prstGeom prst="downArrow">
            <a:avLst>
              <a:gd name="adj1" fmla="val 50000"/>
              <a:gd name="adj2" fmla="val 26971"/>
            </a:avLst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6400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GB" sz="1998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1" name="Down Arrow 24"/>
          <p:cNvSpPr/>
          <p:nvPr/>
        </p:nvSpPr>
        <p:spPr>
          <a:xfrm>
            <a:off x="1980855" y="2098157"/>
            <a:ext cx="1045796" cy="2661308"/>
          </a:xfrm>
          <a:prstGeom prst="downArrow">
            <a:avLst>
              <a:gd name="adj1" fmla="val 50000"/>
              <a:gd name="adj2" fmla="val 26971"/>
            </a:avLst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6400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GB" sz="1998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3" name="Down Arrow 24"/>
          <p:cNvSpPr/>
          <p:nvPr/>
        </p:nvSpPr>
        <p:spPr>
          <a:xfrm>
            <a:off x="3233857" y="2106451"/>
            <a:ext cx="1045796" cy="2657490"/>
          </a:xfrm>
          <a:prstGeom prst="downArrow">
            <a:avLst>
              <a:gd name="adj1" fmla="val 50000"/>
              <a:gd name="adj2" fmla="val 26971"/>
            </a:avLst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6400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GB" sz="1998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5" name="Down Arrow 24"/>
          <p:cNvSpPr/>
          <p:nvPr/>
        </p:nvSpPr>
        <p:spPr>
          <a:xfrm>
            <a:off x="7042416" y="2098157"/>
            <a:ext cx="1045796" cy="2658374"/>
          </a:xfrm>
          <a:prstGeom prst="downArrow">
            <a:avLst>
              <a:gd name="adj1" fmla="val 50000"/>
              <a:gd name="adj2" fmla="val 26971"/>
            </a:avLst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6400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GB" sz="1998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52708" y="1652856"/>
            <a:ext cx="2487168" cy="45066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73" rIns="35973"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Debugger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6219" y="2601497"/>
            <a:ext cx="1224000" cy="62983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73" rIns="35973"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CMSIS-Driver</a:t>
            </a:r>
          </a:p>
          <a:p>
            <a:pPr algn="ctr" defTabSz="914126"/>
            <a:r>
              <a:rPr lang="en-US" sz="1100">
                <a:solidFill>
                  <a:prstClr val="white"/>
                </a:solidFill>
                <a:latin typeface="Calibri"/>
              </a:rPr>
              <a:t>Middleware I/F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50F33FC-0943-4771-A885-7415F96EA4B3}"/>
              </a:ext>
            </a:extLst>
          </p:cNvPr>
          <p:cNvSpPr/>
          <p:nvPr/>
        </p:nvSpPr>
        <p:spPr>
          <a:xfrm>
            <a:off x="4417793" y="2601497"/>
            <a:ext cx="1224000" cy="62983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CMSIS-NN</a:t>
            </a:r>
          </a:p>
          <a:p>
            <a:pPr algn="ctr" defTabSz="914126"/>
            <a:r>
              <a:rPr lang="en-US" sz="1100">
                <a:solidFill>
                  <a:prstClr val="white"/>
                </a:solidFill>
                <a:latin typeface="Calibri"/>
              </a:rPr>
              <a:t>Machine learning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153935" y="2601497"/>
            <a:ext cx="1224000" cy="62983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CMSIS-DSP</a:t>
            </a:r>
          </a:p>
          <a:p>
            <a:pPr algn="ctr" defTabSz="914126"/>
            <a:r>
              <a:rPr lang="en-US" sz="1100">
                <a:latin typeface="Calibri"/>
              </a:rPr>
              <a:t>Compute library</a:t>
            </a:r>
            <a:endParaRPr lang="en-US" sz="1100">
              <a:latin typeface="Calibri"/>
              <a:ea typeface="Calibri"/>
              <a:cs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950054" y="2603098"/>
            <a:ext cx="2489822" cy="630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73" rIns="35973"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CMSIS-SVD</a:t>
            </a:r>
          </a:p>
          <a:p>
            <a:pPr algn="ctr" defTabSz="914126"/>
            <a:r>
              <a:rPr lang="en-US" sz="1100">
                <a:solidFill>
                  <a:prstClr val="white"/>
                </a:solidFill>
                <a:latin typeface="Calibri"/>
              </a:rPr>
              <a:t>Peripheral description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950054" y="3513369"/>
            <a:ext cx="1224000" cy="630000"/>
          </a:xfrm>
          <a:prstGeom prst="rect">
            <a:avLst/>
          </a:prstGeom>
          <a:solidFill>
            <a:schemeClr val="accent2">
              <a:lumMod val="90000"/>
              <a:lumOff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73" rIns="35973"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CMSIS-DAP</a:t>
            </a:r>
          </a:p>
          <a:p>
            <a:pPr algn="ctr" defTabSz="914126"/>
            <a:r>
              <a:rPr lang="en-US" sz="1100">
                <a:solidFill>
                  <a:prstClr val="white"/>
                </a:solidFill>
                <a:latin typeface="Calibri"/>
              </a:rPr>
              <a:t>Debug access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90077" y="2601497"/>
            <a:ext cx="1224000" cy="62983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73" rIns="35973"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CMSIS-RTOS2</a:t>
            </a:r>
          </a:p>
          <a:p>
            <a:pPr algn="ctr" defTabSz="914126"/>
            <a:r>
              <a:rPr lang="en-US" sz="1100">
                <a:solidFill>
                  <a:prstClr val="white"/>
                </a:solidFill>
                <a:latin typeface="Calibri"/>
              </a:rPr>
              <a:t>Real-time execution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6219" y="3518117"/>
            <a:ext cx="4996698" cy="62983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CMSIS-Core</a:t>
            </a:r>
          </a:p>
          <a:p>
            <a:pPr algn="ctr" defTabSz="914126"/>
            <a:r>
              <a:rPr lang="en-US" sz="1100">
                <a:solidFill>
                  <a:prstClr val="white"/>
                </a:solidFill>
                <a:latin typeface="Calibri"/>
              </a:rPr>
              <a:t>Processor core and peripheral access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E3BA65E-FD51-401B-877C-FDDC8D45E437}"/>
              </a:ext>
            </a:extLst>
          </p:cNvPr>
          <p:cNvSpPr/>
          <p:nvPr/>
        </p:nvSpPr>
        <p:spPr>
          <a:xfrm>
            <a:off x="8215876" y="4829054"/>
            <a:ext cx="1224000" cy="630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MPU, SAU</a:t>
            </a:r>
            <a:endParaRPr lang="en-GB" sz="14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FA0A333-088A-42D4-8B3C-EEB40BE24A16}"/>
              </a:ext>
            </a:extLst>
          </p:cNvPr>
          <p:cNvSpPr/>
          <p:nvPr/>
        </p:nvSpPr>
        <p:spPr>
          <a:xfrm>
            <a:off x="8217829" y="3517103"/>
            <a:ext cx="1224000" cy="630000"/>
          </a:xfrm>
          <a:prstGeom prst="rect">
            <a:avLst/>
          </a:prstGeom>
          <a:solidFill>
            <a:schemeClr val="accent2">
              <a:lumMod val="90000"/>
              <a:lumOff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73" rIns="35973"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CMSIS-Zone</a:t>
            </a:r>
          </a:p>
          <a:p>
            <a:pPr algn="ctr" defTabSz="914126"/>
            <a:r>
              <a:rPr lang="en-US" sz="1100">
                <a:solidFill>
                  <a:prstClr val="white"/>
                </a:solidFill>
                <a:latin typeface="Calibri"/>
              </a:rPr>
              <a:t>System partitioning</a:t>
            </a:r>
          </a:p>
        </p:txBody>
      </p:sp>
      <p:pic>
        <p:nvPicPr>
          <p:cNvPr id="38" name="Picture 3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1FF93BE-9046-4513-B168-A22963A3D93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213" t="24075" r="9126" b="23940"/>
          <a:stretch/>
        </p:blipFill>
        <p:spPr>
          <a:xfrm>
            <a:off x="277793" y="201935"/>
            <a:ext cx="2417653" cy="97664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6313AE8-E668-5F79-B850-63298D882E9F}"/>
              </a:ext>
            </a:extLst>
          </p:cNvPr>
          <p:cNvSpPr/>
          <p:nvPr/>
        </p:nvSpPr>
        <p:spPr>
          <a:xfrm>
            <a:off x="5668815" y="3513369"/>
            <a:ext cx="1235341" cy="63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73" rIns="35973"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CMSIS-View</a:t>
            </a:r>
          </a:p>
          <a:p>
            <a:pPr algn="ctr" defTabSz="914126"/>
            <a:r>
              <a:rPr lang="en-US" sz="1100">
                <a:solidFill>
                  <a:prstClr val="white"/>
                </a:solidFill>
                <a:latin typeface="Calibri"/>
              </a:rPr>
              <a:t>Event recorder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87B18A-43F2-087B-F674-4BCBAF0EB839}"/>
              </a:ext>
            </a:extLst>
          </p:cNvPr>
          <p:cNvSpPr/>
          <p:nvPr/>
        </p:nvSpPr>
        <p:spPr>
          <a:xfrm>
            <a:off x="5668816" y="4826713"/>
            <a:ext cx="1224000" cy="630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On-chip memory</a:t>
            </a:r>
            <a:endParaRPr lang="en-GB" sz="14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6219" y="1652856"/>
            <a:ext cx="6266597" cy="450661"/>
          </a:xfrm>
          <a:prstGeom prst="rect">
            <a:avLst/>
          </a:prstGeom>
          <a:solidFill>
            <a:schemeClr val="accent6">
              <a:lumMod val="5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Application code</a:t>
            </a:r>
            <a:endParaRPr lang="en-GB" sz="14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8D48084-560D-8C2C-B118-D9F132D403F0}"/>
              </a:ext>
            </a:extLst>
          </p:cNvPr>
          <p:cNvSpPr/>
          <p:nvPr/>
        </p:nvSpPr>
        <p:spPr>
          <a:xfrm>
            <a:off x="9698040" y="1652856"/>
            <a:ext cx="1476000" cy="1097280"/>
          </a:xfrm>
          <a:prstGeom prst="rect">
            <a:avLst/>
          </a:prstGeom>
          <a:solidFill>
            <a:schemeClr val="accent2">
              <a:lumMod val="90000"/>
              <a:lumOff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73" rIns="35973"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CMSIS-Toolbox</a:t>
            </a:r>
          </a:p>
          <a:p>
            <a:pPr algn="ctr" defTabSz="914126"/>
            <a:r>
              <a:rPr lang="en-US" sz="1100">
                <a:solidFill>
                  <a:prstClr val="white"/>
                </a:solidFill>
                <a:latin typeface="Calibri"/>
              </a:rPr>
              <a:t>Command-line</a:t>
            </a:r>
            <a:br>
              <a:rPr lang="en-US" sz="1100">
                <a:solidFill>
                  <a:prstClr val="white"/>
                </a:solidFill>
                <a:latin typeface="Calibri"/>
              </a:rPr>
            </a:br>
            <a:r>
              <a:rPr lang="en-US" sz="1100">
                <a:solidFill>
                  <a:prstClr val="white"/>
                </a:solidFill>
                <a:latin typeface="Calibri"/>
              </a:rPr>
              <a:t>project build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2F5152B-6D30-0622-EDAA-D9666B1ACA58}"/>
              </a:ext>
            </a:extLst>
          </p:cNvPr>
          <p:cNvSpPr/>
          <p:nvPr/>
        </p:nvSpPr>
        <p:spPr>
          <a:xfrm>
            <a:off x="9703097" y="4673389"/>
            <a:ext cx="1476000" cy="109728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73" rIns="35973"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CMSIS-Pack</a:t>
            </a:r>
          </a:p>
          <a:p>
            <a:pPr algn="ctr" defTabSz="914126"/>
            <a:r>
              <a:rPr lang="en-US" sz="1100">
                <a:solidFill>
                  <a:prstClr val="white"/>
                </a:solidFill>
                <a:latin typeface="Calibri"/>
              </a:rPr>
              <a:t>Software packaging </a:t>
            </a:r>
            <a:br>
              <a:rPr lang="en-US" sz="1100">
                <a:solidFill>
                  <a:prstClr val="white"/>
                </a:solidFill>
                <a:latin typeface="Calibri"/>
              </a:rPr>
            </a:br>
            <a:r>
              <a:rPr lang="en-US" sz="1100">
                <a:solidFill>
                  <a:prstClr val="white"/>
                </a:solidFill>
                <a:latin typeface="Calibri"/>
              </a:rPr>
              <a:t>and delivery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787E4F-7946-ED57-94F9-B1FF9C1CB396}"/>
              </a:ext>
            </a:extLst>
          </p:cNvPr>
          <p:cNvSpPr/>
          <p:nvPr/>
        </p:nvSpPr>
        <p:spPr>
          <a:xfrm>
            <a:off x="9711000" y="3163123"/>
            <a:ext cx="1463040" cy="1097280"/>
          </a:xfrm>
          <a:prstGeom prst="rect">
            <a:avLst/>
          </a:prstGeom>
          <a:solidFill>
            <a:schemeClr val="accent2">
              <a:lumMod val="90000"/>
              <a:lumOff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73" rIns="35973"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CMSIS-Stream</a:t>
            </a:r>
          </a:p>
          <a:p>
            <a:pPr algn="ctr" defTabSz="914126"/>
            <a:r>
              <a:rPr lang="en-US" sz="1100">
                <a:solidFill>
                  <a:prstClr val="white"/>
                </a:solidFill>
                <a:latin typeface="Calibri"/>
              </a:rPr>
              <a:t>Optimized </a:t>
            </a:r>
            <a:br>
              <a:rPr lang="en-US" sz="1100">
                <a:solidFill>
                  <a:prstClr val="white"/>
                </a:solidFill>
                <a:latin typeface="Calibri"/>
              </a:rPr>
            </a:br>
            <a:r>
              <a:rPr lang="en-US" sz="1100">
                <a:solidFill>
                  <a:prstClr val="white"/>
                </a:solidFill>
                <a:latin typeface="Calibri"/>
              </a:rPr>
              <a:t>data streaming</a:t>
            </a:r>
            <a:br>
              <a:rPr lang="en-US" sz="1100">
                <a:solidFill>
                  <a:prstClr val="white"/>
                </a:solidFill>
                <a:latin typeface="Calibri"/>
              </a:rPr>
            </a:br>
            <a:r>
              <a:rPr lang="en-US" sz="1100">
                <a:solidFill>
                  <a:prstClr val="white"/>
                </a:solidFill>
                <a:latin typeface="Calibri"/>
              </a:rPr>
              <a:t>for ML and DSP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76B8988-4DC8-EBEF-A868-2050A2C79754}"/>
              </a:ext>
            </a:extLst>
          </p:cNvPr>
          <p:cNvSpPr/>
          <p:nvPr/>
        </p:nvSpPr>
        <p:spPr>
          <a:xfrm>
            <a:off x="621624" y="6001345"/>
            <a:ext cx="27432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5940807-92AD-0538-1813-B809799A1B8C}"/>
              </a:ext>
            </a:extLst>
          </p:cNvPr>
          <p:cNvSpPr txBox="1"/>
          <p:nvPr/>
        </p:nvSpPr>
        <p:spPr>
          <a:xfrm>
            <a:off x="966023" y="6042944"/>
            <a:ext cx="4712736" cy="1938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400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Software components for the Arm Cortex processor target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B94244A-8A3B-C963-76C3-49038BDE4CA3}"/>
              </a:ext>
            </a:extLst>
          </p:cNvPr>
          <p:cNvSpPr/>
          <p:nvPr/>
        </p:nvSpPr>
        <p:spPr>
          <a:xfrm>
            <a:off x="5529491" y="6011492"/>
            <a:ext cx="274320" cy="274320"/>
          </a:xfrm>
          <a:prstGeom prst="rect">
            <a:avLst/>
          </a:prstGeom>
          <a:solidFill>
            <a:schemeClr val="accent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31CA56-F70A-735F-CE58-60E3B4504121}"/>
              </a:ext>
            </a:extLst>
          </p:cNvPr>
          <p:cNvSpPr txBox="1"/>
          <p:nvPr/>
        </p:nvSpPr>
        <p:spPr>
          <a:xfrm>
            <a:off x="5895896" y="6053091"/>
            <a:ext cx="3630151" cy="1938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400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Tools for </a:t>
            </a:r>
            <a:r>
              <a:rPr lang="en-US" sz="1400">
                <a:solidFill>
                  <a:schemeClr val="tx2"/>
                </a:solidFill>
                <a:latin typeface="+mn-lt"/>
                <a:ea typeface="+mn-ea"/>
              </a:rPr>
              <a:t>optimizing </a:t>
            </a:r>
            <a:r>
              <a:rPr lang="en-US" sz="1400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software development flows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E9BC194-28CE-0BDC-2061-5E1AA284F6A5}"/>
              </a:ext>
            </a:extLst>
          </p:cNvPr>
          <p:cNvSpPr txBox="1"/>
          <p:nvPr/>
        </p:nvSpPr>
        <p:spPr>
          <a:xfrm>
            <a:off x="1955425" y="6334780"/>
            <a:ext cx="89209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>
                <a:hlinkClick r:id="rId4"/>
              </a:rPr>
              <a:t>https://community.arm.com/arm-community-blogs/b/tools-software-ides-blog/posts/which-cmsis-components-should-i-care-about</a:t>
            </a:r>
            <a:endParaRPr lang="en-US" sz="1200"/>
          </a:p>
          <a:p>
            <a:endParaRPr lang="en-US" sz="16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46BCDA-9D7A-9776-3E39-FA8B725D42EE}"/>
              </a:ext>
            </a:extLst>
          </p:cNvPr>
          <p:cNvSpPr/>
          <p:nvPr/>
        </p:nvSpPr>
        <p:spPr>
          <a:xfrm>
            <a:off x="5681652" y="2607407"/>
            <a:ext cx="1218252" cy="62983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914126"/>
            <a:r>
              <a:rPr lang="en-US" sz="1400">
                <a:solidFill>
                  <a:prstClr val="white"/>
                </a:solidFill>
                <a:latin typeface="Calibri"/>
              </a:rPr>
              <a:t>CMSIS-Compiler</a:t>
            </a:r>
          </a:p>
          <a:p>
            <a:pPr algn="ctr" defTabSz="914126"/>
            <a:r>
              <a:rPr lang="en-US" sz="1100">
                <a:solidFill>
                  <a:prstClr val="white"/>
                </a:solidFill>
                <a:latin typeface="Calibri"/>
              </a:rPr>
              <a:t>I/O Retargeting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CAF3EC9-76EC-E1CB-7C51-C482908BA5A2}"/>
              </a:ext>
            </a:extLst>
          </p:cNvPr>
          <p:cNvSpPr/>
          <p:nvPr/>
        </p:nvSpPr>
        <p:spPr>
          <a:xfrm>
            <a:off x="9705317" y="6017250"/>
            <a:ext cx="274320" cy="27432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7F361F5-5E38-26C2-E57A-360597CF4923}"/>
              </a:ext>
            </a:extLst>
          </p:cNvPr>
          <p:cNvSpPr txBox="1"/>
          <p:nvPr/>
        </p:nvSpPr>
        <p:spPr>
          <a:xfrm>
            <a:off x="10071722" y="6058849"/>
            <a:ext cx="3630151" cy="1938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400">
                <a:solidFill>
                  <a:schemeClr val="tx2"/>
                </a:solidFill>
              </a:rPr>
              <a:t>Specifications</a:t>
            </a:r>
            <a:endParaRPr lang="en-US" sz="1400" kern="120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9021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18289E2-6C0B-C9DC-63E2-894CF6EE6717}"/>
              </a:ext>
            </a:extLst>
          </p:cNvPr>
          <p:cNvCxnSpPr>
            <a:cxnSpLocks/>
          </p:cNvCxnSpPr>
          <p:nvPr/>
        </p:nvCxnSpPr>
        <p:spPr>
          <a:xfrm flipV="1">
            <a:off x="6667933" y="4516164"/>
            <a:ext cx="589418" cy="1"/>
          </a:xfrm>
          <a:prstGeom prst="line">
            <a:avLst/>
          </a:prstGeom>
          <a:ln w="19050">
            <a:solidFill>
              <a:srgbClr val="00C1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3D52C7F6-A741-78A0-609E-D5A3562D1A25}"/>
              </a:ext>
            </a:extLst>
          </p:cNvPr>
          <p:cNvSpPr txBox="1">
            <a:spLocks/>
          </p:cNvSpPr>
          <p:nvPr/>
        </p:nvSpPr>
        <p:spPr bwMode="auto">
          <a:xfrm>
            <a:off x="2336071" y="4069431"/>
            <a:ext cx="1797769" cy="991507"/>
          </a:xfrm>
          <a:prstGeom prst="rect">
            <a:avLst/>
          </a:prstGeom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600"/>
              </a:spcAft>
              <a:buFont typeface="Calibri" charset="0"/>
              <a:buNone/>
              <a:defRPr sz="2400" kern="1200">
                <a:solidFill>
                  <a:srgbClr val="7B7F9C"/>
                </a:solidFill>
                <a:effectLst/>
                <a:latin typeface="+mn-lt"/>
                <a:ea typeface="ＭＳ Ｐゴシック" charset="0"/>
                <a:cs typeface="ＭＳ Ｐゴシック" charset="0"/>
              </a:defRPr>
            </a:lvl1pPr>
            <a:lvl2pPr marL="398463" indent="-16668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chemeClr val="accent1"/>
              </a:buClr>
              <a:buSzPct val="80000"/>
              <a:buFont typeface="Arial" charset="0"/>
              <a:buChar char="•"/>
              <a:defRPr sz="1400" kern="1200">
                <a:solidFill>
                  <a:srgbClr val="7B7F9C"/>
                </a:solidFill>
                <a:effectLst/>
                <a:latin typeface="+mn-lt"/>
                <a:ea typeface="ＭＳ Ｐゴシック" charset="0"/>
                <a:cs typeface="+mn-cs"/>
              </a:defRPr>
            </a:lvl2pPr>
            <a:lvl3pPr marL="855663" indent="-16668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chemeClr val="accent1"/>
              </a:buClr>
              <a:buSzPct val="80000"/>
              <a:buFont typeface="Calibri" charset="0"/>
              <a:buChar char="–"/>
              <a:defRPr sz="1400" kern="1200">
                <a:solidFill>
                  <a:srgbClr val="7B7F9C"/>
                </a:solidFill>
                <a:effectLst/>
                <a:latin typeface="+mn-lt"/>
                <a:ea typeface="ＭＳ Ｐゴシック" charset="0"/>
                <a:cs typeface="+mn-cs"/>
              </a:defRPr>
            </a:lvl3pPr>
            <a:lvl4pPr marL="1201738" indent="-17303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Wingdings" charset="2"/>
              <a:buChar char="§"/>
              <a:defRPr sz="1400" kern="1200">
                <a:solidFill>
                  <a:srgbClr val="7B7F9C"/>
                </a:solidFill>
                <a:effectLst/>
                <a:latin typeface="+mn-lt"/>
                <a:ea typeface="ＭＳ Ｐゴシック" charset="0"/>
                <a:cs typeface="+mn-cs"/>
              </a:defRPr>
            </a:lvl4pPr>
            <a:lvl5pPr marL="1427163" indent="-168275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Calibri" charset="0"/>
              <a:buChar char="–"/>
              <a:defRPr sz="1400" kern="1200">
                <a:solidFill>
                  <a:srgbClr val="7B7F9C"/>
                </a:solidFill>
                <a:effectLst/>
                <a:latin typeface="+mn-lt"/>
                <a:ea typeface="ＭＳ Ｐゴシック" charset="0"/>
                <a:cs typeface="+mn-cs"/>
              </a:defRPr>
            </a:lvl5pPr>
            <a:lvl6pPr marL="1655064" indent="-164592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83664" indent="-164592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Calibri" panose="020F0502020204030204" pitchFamily="34" charset="0"/>
              <a:buChar char="–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12264" indent="-164592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40864" indent="-164592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Calibri" panose="020F0502020204030204" pitchFamily="34" charset="0"/>
              <a:buChar char="–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600" b="1">
                <a:solidFill>
                  <a:schemeClr val="tx2"/>
                </a:solidFill>
              </a:rPr>
              <a:t>Signal conditioning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600">
                <a:solidFill>
                  <a:schemeClr val="tx2"/>
                </a:solidFill>
              </a:rPr>
              <a:t>Filters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600">
                <a:solidFill>
                  <a:schemeClr val="tx2"/>
                </a:solidFill>
              </a:rPr>
              <a:t>Echo, noise canceller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600">
                <a:solidFill>
                  <a:schemeClr val="tx2"/>
                </a:solidFill>
              </a:rPr>
              <a:t>White balance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BA57D39C-D722-111B-D92F-4B1F8E333E2E}"/>
              </a:ext>
            </a:extLst>
          </p:cNvPr>
          <p:cNvSpPr txBox="1">
            <a:spLocks/>
          </p:cNvSpPr>
          <p:nvPr/>
        </p:nvSpPr>
        <p:spPr bwMode="auto">
          <a:xfrm>
            <a:off x="4943317" y="4052236"/>
            <a:ext cx="1655509" cy="1025898"/>
          </a:xfrm>
          <a:prstGeom prst="rect">
            <a:avLst/>
          </a:prstGeom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600"/>
              </a:spcAft>
              <a:buFont typeface="Calibri" charset="0"/>
              <a:buNone/>
              <a:defRPr sz="2400" kern="1200">
                <a:solidFill>
                  <a:srgbClr val="7B7F9C"/>
                </a:solidFill>
                <a:effectLst/>
                <a:latin typeface="+mn-lt"/>
                <a:ea typeface="ＭＳ Ｐゴシック" charset="0"/>
                <a:cs typeface="ＭＳ Ｐゴシック" charset="0"/>
              </a:defRPr>
            </a:lvl1pPr>
            <a:lvl2pPr marL="398463" indent="-16668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chemeClr val="accent1"/>
              </a:buClr>
              <a:buSzPct val="80000"/>
              <a:buFont typeface="Arial" charset="0"/>
              <a:buChar char="•"/>
              <a:defRPr sz="1400" kern="1200">
                <a:solidFill>
                  <a:srgbClr val="7B7F9C"/>
                </a:solidFill>
                <a:effectLst/>
                <a:latin typeface="+mn-lt"/>
                <a:ea typeface="ＭＳ Ｐゴシック" charset="0"/>
                <a:cs typeface="+mn-cs"/>
              </a:defRPr>
            </a:lvl2pPr>
            <a:lvl3pPr marL="855663" indent="-16668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chemeClr val="accent1"/>
              </a:buClr>
              <a:buSzPct val="80000"/>
              <a:buFont typeface="Calibri" charset="0"/>
              <a:buChar char="–"/>
              <a:defRPr sz="1400" kern="1200">
                <a:solidFill>
                  <a:srgbClr val="7B7F9C"/>
                </a:solidFill>
                <a:effectLst/>
                <a:latin typeface="+mn-lt"/>
                <a:ea typeface="ＭＳ Ｐゴシック" charset="0"/>
                <a:cs typeface="+mn-cs"/>
              </a:defRPr>
            </a:lvl3pPr>
            <a:lvl4pPr marL="1201738" indent="-17303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Wingdings" charset="2"/>
              <a:buChar char="§"/>
              <a:defRPr sz="1400" kern="1200">
                <a:solidFill>
                  <a:srgbClr val="7B7F9C"/>
                </a:solidFill>
                <a:effectLst/>
                <a:latin typeface="+mn-lt"/>
                <a:ea typeface="ＭＳ Ｐゴシック" charset="0"/>
                <a:cs typeface="+mn-cs"/>
              </a:defRPr>
            </a:lvl4pPr>
            <a:lvl5pPr marL="1427163" indent="-168275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Calibri" charset="0"/>
              <a:buChar char="–"/>
              <a:defRPr sz="1400" kern="1200">
                <a:solidFill>
                  <a:srgbClr val="7B7F9C"/>
                </a:solidFill>
                <a:effectLst/>
                <a:latin typeface="+mn-lt"/>
                <a:ea typeface="ＭＳ Ｐゴシック" charset="0"/>
                <a:cs typeface="+mn-cs"/>
              </a:defRPr>
            </a:lvl5pPr>
            <a:lvl6pPr marL="1655064" indent="-164592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83664" indent="-164592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Calibri" panose="020F0502020204030204" pitchFamily="34" charset="0"/>
              <a:buChar char="–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12264" indent="-164592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40864" indent="-164592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Calibri" panose="020F0502020204030204" pitchFamily="34" charset="0"/>
              <a:buChar char="–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600" b="1">
                <a:solidFill>
                  <a:schemeClr val="tx2"/>
                </a:solidFill>
              </a:rPr>
              <a:t>Feature extraction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600">
                <a:solidFill>
                  <a:schemeClr val="tx2"/>
                </a:solidFill>
              </a:rPr>
              <a:t>Spectral data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600">
                <a:solidFill>
                  <a:schemeClr val="tx2"/>
                </a:solidFill>
              </a:rPr>
              <a:t>MFCC (audio)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600">
                <a:solidFill>
                  <a:schemeClr val="tx2"/>
                </a:solidFill>
              </a:rPr>
              <a:t>Convolution (pixel)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F693053D-8950-6687-FCB1-43188291964C}"/>
              </a:ext>
            </a:extLst>
          </p:cNvPr>
          <p:cNvSpPr txBox="1">
            <a:spLocks/>
          </p:cNvSpPr>
          <p:nvPr/>
        </p:nvSpPr>
        <p:spPr bwMode="auto">
          <a:xfrm>
            <a:off x="7426382" y="4091981"/>
            <a:ext cx="2057144" cy="1037984"/>
          </a:xfrm>
          <a:prstGeom prst="rect">
            <a:avLst/>
          </a:prstGeom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600"/>
              </a:spcAft>
              <a:buFont typeface="Calibri" charset="0"/>
              <a:buNone/>
              <a:defRPr sz="2400" kern="1200">
                <a:solidFill>
                  <a:srgbClr val="7B7F9C"/>
                </a:solidFill>
                <a:effectLst/>
                <a:latin typeface="+mn-lt"/>
                <a:ea typeface="ＭＳ Ｐゴシック" charset="0"/>
                <a:cs typeface="ＭＳ Ｐゴシック" charset="0"/>
              </a:defRPr>
            </a:lvl1pPr>
            <a:lvl2pPr marL="398463" indent="-16668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chemeClr val="accent1"/>
              </a:buClr>
              <a:buSzPct val="80000"/>
              <a:buFont typeface="Arial" charset="0"/>
              <a:buChar char="•"/>
              <a:defRPr sz="1400" kern="1200">
                <a:solidFill>
                  <a:srgbClr val="7B7F9C"/>
                </a:solidFill>
                <a:effectLst/>
                <a:latin typeface="+mn-lt"/>
                <a:ea typeface="ＭＳ Ｐゴシック" charset="0"/>
                <a:cs typeface="+mn-cs"/>
              </a:defRPr>
            </a:lvl2pPr>
            <a:lvl3pPr marL="855663" indent="-16668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chemeClr val="accent1"/>
              </a:buClr>
              <a:buSzPct val="80000"/>
              <a:buFont typeface="Calibri" charset="0"/>
              <a:buChar char="–"/>
              <a:defRPr sz="1400" kern="1200">
                <a:solidFill>
                  <a:srgbClr val="7B7F9C"/>
                </a:solidFill>
                <a:effectLst/>
                <a:latin typeface="+mn-lt"/>
                <a:ea typeface="ＭＳ Ｐゴシック" charset="0"/>
                <a:cs typeface="+mn-cs"/>
              </a:defRPr>
            </a:lvl3pPr>
            <a:lvl4pPr marL="1201738" indent="-17303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Wingdings" charset="2"/>
              <a:buChar char="§"/>
              <a:defRPr sz="1400" kern="1200">
                <a:solidFill>
                  <a:srgbClr val="7B7F9C"/>
                </a:solidFill>
                <a:effectLst/>
                <a:latin typeface="+mn-lt"/>
                <a:ea typeface="ＭＳ Ｐゴシック" charset="0"/>
                <a:cs typeface="+mn-cs"/>
              </a:defRPr>
            </a:lvl4pPr>
            <a:lvl5pPr marL="1427163" indent="-168275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Calibri" charset="0"/>
              <a:buChar char="–"/>
              <a:defRPr sz="1400" kern="1200">
                <a:solidFill>
                  <a:srgbClr val="7B7F9C"/>
                </a:solidFill>
                <a:effectLst/>
                <a:latin typeface="+mn-lt"/>
                <a:ea typeface="ＭＳ Ｐゴシック" charset="0"/>
                <a:cs typeface="+mn-cs"/>
              </a:defRPr>
            </a:lvl5pPr>
            <a:lvl6pPr marL="1655064" indent="-164592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83664" indent="-164592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Calibri" panose="020F0502020204030204" pitchFamily="34" charset="0"/>
              <a:buChar char="–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12264" indent="-164592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40864" indent="-164592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80000"/>
              <a:buFont typeface="Calibri" panose="020F0502020204030204" pitchFamily="34" charset="0"/>
              <a:buChar char="–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1600" b="1">
                <a:solidFill>
                  <a:schemeClr val="tx2"/>
                </a:solidFill>
              </a:rPr>
              <a:t>Classifier</a:t>
            </a:r>
          </a:p>
          <a:p>
            <a:pPr>
              <a:spcAft>
                <a:spcPts val="600"/>
              </a:spcAft>
            </a:pPr>
            <a:r>
              <a:rPr lang="en-US" sz="1600">
                <a:solidFill>
                  <a:schemeClr val="tx2"/>
                </a:solidFill>
              </a:rPr>
              <a:t>Classical ML</a:t>
            </a:r>
            <a:br>
              <a:rPr lang="en-US" sz="1600">
                <a:solidFill>
                  <a:schemeClr val="tx2"/>
                </a:solidFill>
              </a:rPr>
            </a:br>
            <a:r>
              <a:rPr lang="en-US" sz="1600">
                <a:solidFill>
                  <a:schemeClr val="tx2"/>
                </a:solidFill>
              </a:rPr>
              <a:t>Deep learning (NN)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9F516C4-E6F7-F722-A287-4039F5FCE00E}"/>
              </a:ext>
            </a:extLst>
          </p:cNvPr>
          <p:cNvGrpSpPr/>
          <p:nvPr/>
        </p:nvGrpSpPr>
        <p:grpSpPr>
          <a:xfrm>
            <a:off x="2111505" y="3902044"/>
            <a:ext cx="2079242" cy="1227921"/>
            <a:chOff x="2775118" y="3738777"/>
            <a:chExt cx="1831547" cy="1424033"/>
          </a:xfrm>
        </p:grpSpPr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64A148EA-C49C-EA56-2201-8A38C285080C}"/>
                </a:ext>
              </a:extLst>
            </p:cNvPr>
            <p:cNvSpPr/>
            <p:nvPr/>
          </p:nvSpPr>
          <p:spPr>
            <a:xfrm>
              <a:off x="2830671" y="3795105"/>
              <a:ext cx="1775994" cy="1367705"/>
            </a:xfrm>
            <a:custGeom>
              <a:avLst/>
              <a:gdLst>
                <a:gd name="connsiteX0" fmla="*/ 1783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78327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78327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27527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68348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20259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42700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3329 w 1430409"/>
                <a:gd name="connsiteY4" fmla="*/ 113541 h 717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30409" h="717102">
                  <a:moveTo>
                    <a:pt x="127526" y="0"/>
                  </a:moveTo>
                  <a:lnTo>
                    <a:pt x="1430409" y="0"/>
                  </a:lnTo>
                  <a:lnTo>
                    <a:pt x="1430409" y="717102"/>
                  </a:lnTo>
                  <a:lnTo>
                    <a:pt x="0" y="717102"/>
                  </a:lnTo>
                  <a:cubicBezTo>
                    <a:pt x="0" y="525635"/>
                    <a:pt x="3329" y="305008"/>
                    <a:pt x="3329" y="113541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2"/>
                </a:solidFill>
              </a:endParaRPr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A24B315B-67FB-13F8-3E20-C969C12D69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775118" y="3738777"/>
              <a:ext cx="111105" cy="111105"/>
            </a:xfrm>
            <a:prstGeom prst="rect">
              <a:avLst/>
            </a:prstGeom>
          </p:spPr>
        </p:pic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E1EF496-14DB-CD24-36EB-C60EF9AF5EC2}"/>
              </a:ext>
            </a:extLst>
          </p:cNvPr>
          <p:cNvGrpSpPr/>
          <p:nvPr/>
        </p:nvGrpSpPr>
        <p:grpSpPr>
          <a:xfrm>
            <a:off x="7214695" y="3902044"/>
            <a:ext cx="1854726" cy="1227922"/>
            <a:chOff x="7823289" y="3738776"/>
            <a:chExt cx="2167876" cy="1424033"/>
          </a:xfrm>
        </p:grpSpPr>
        <p:sp>
          <p:nvSpPr>
            <p:cNvPr id="23" name="Freeform 11">
              <a:extLst>
                <a:ext uri="{FF2B5EF4-FFF2-40B4-BE49-F238E27FC236}">
                  <a16:creationId xmlns:a16="http://schemas.microsoft.com/office/drawing/2014/main" id="{636FDA2C-8CE7-CF63-4E3F-621F8157C0CC}"/>
                </a:ext>
              </a:extLst>
            </p:cNvPr>
            <p:cNvSpPr/>
            <p:nvPr/>
          </p:nvSpPr>
          <p:spPr>
            <a:xfrm>
              <a:off x="7874303" y="3795105"/>
              <a:ext cx="2116862" cy="1367704"/>
            </a:xfrm>
            <a:custGeom>
              <a:avLst/>
              <a:gdLst>
                <a:gd name="connsiteX0" fmla="*/ 1783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78327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78327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27527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68348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20259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42700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3329 w 1430409"/>
                <a:gd name="connsiteY4" fmla="*/ 113541 h 717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30409" h="717102">
                  <a:moveTo>
                    <a:pt x="127526" y="0"/>
                  </a:moveTo>
                  <a:lnTo>
                    <a:pt x="1430409" y="0"/>
                  </a:lnTo>
                  <a:lnTo>
                    <a:pt x="1430409" y="717102"/>
                  </a:lnTo>
                  <a:lnTo>
                    <a:pt x="0" y="717102"/>
                  </a:lnTo>
                  <a:cubicBezTo>
                    <a:pt x="0" y="525635"/>
                    <a:pt x="3329" y="305008"/>
                    <a:pt x="3329" y="113541"/>
                  </a:cubicBezTo>
                </a:path>
              </a:pathLst>
            </a:custGeom>
            <a:noFill/>
            <a:ln w="190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2"/>
                </a:solidFill>
              </a:endParaRPr>
            </a:p>
          </p:txBody>
        </p:sp>
        <p:pic>
          <p:nvPicPr>
            <p:cNvPr id="24" name="Graphic 23">
              <a:extLst>
                <a:ext uri="{FF2B5EF4-FFF2-40B4-BE49-F238E27FC236}">
                  <a16:creationId xmlns:a16="http://schemas.microsoft.com/office/drawing/2014/main" id="{A9E1BA50-8920-AD4F-072E-1994F8EC1A6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823289" y="3738776"/>
              <a:ext cx="111105" cy="111105"/>
            </a:xfrm>
            <a:prstGeom prst="rect">
              <a:avLst/>
            </a:prstGeom>
          </p:spPr>
        </p:pic>
      </p:grpSp>
      <p:sp>
        <p:nvSpPr>
          <p:cNvPr id="14" name="Right Arrow 22">
            <a:extLst>
              <a:ext uri="{FF2B5EF4-FFF2-40B4-BE49-F238E27FC236}">
                <a16:creationId xmlns:a16="http://schemas.microsoft.com/office/drawing/2014/main" id="{C978E200-4CCA-B67A-F271-2C40BF31C0A6}"/>
              </a:ext>
            </a:extLst>
          </p:cNvPr>
          <p:cNvSpPr/>
          <p:nvPr/>
        </p:nvSpPr>
        <p:spPr>
          <a:xfrm>
            <a:off x="1637572" y="4277447"/>
            <a:ext cx="533801" cy="477433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/>
              <a:t>In</a:t>
            </a:r>
          </a:p>
        </p:txBody>
      </p:sp>
      <p:sp>
        <p:nvSpPr>
          <p:cNvPr id="15" name="Right Arrow 23">
            <a:extLst>
              <a:ext uri="{FF2B5EF4-FFF2-40B4-BE49-F238E27FC236}">
                <a16:creationId xmlns:a16="http://schemas.microsoft.com/office/drawing/2014/main" id="{3C1629C8-2966-C605-8996-B9F59599BFB9}"/>
              </a:ext>
            </a:extLst>
          </p:cNvPr>
          <p:cNvSpPr/>
          <p:nvPr/>
        </p:nvSpPr>
        <p:spPr>
          <a:xfrm>
            <a:off x="9069420" y="4316113"/>
            <a:ext cx="511111" cy="477433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/>
              <a:t>Out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9208AE2-345F-65AE-61C0-9336D2C64F7F}"/>
              </a:ext>
            </a:extLst>
          </p:cNvPr>
          <p:cNvGrpSpPr/>
          <p:nvPr/>
        </p:nvGrpSpPr>
        <p:grpSpPr>
          <a:xfrm>
            <a:off x="4212860" y="4417403"/>
            <a:ext cx="578193" cy="275018"/>
            <a:chOff x="3726396" y="5695672"/>
            <a:chExt cx="1571726" cy="138979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F25D424-58CC-BDC6-0879-1CACC3ED7F80}"/>
                </a:ext>
              </a:extLst>
            </p:cNvPr>
            <p:cNvCxnSpPr>
              <a:cxnSpLocks/>
            </p:cNvCxnSpPr>
            <p:nvPr/>
          </p:nvCxnSpPr>
          <p:spPr>
            <a:xfrm>
              <a:off x="3726396" y="5765120"/>
              <a:ext cx="1571255" cy="0"/>
            </a:xfrm>
            <a:prstGeom prst="line">
              <a:avLst/>
            </a:prstGeom>
            <a:ln w="19050">
              <a:solidFill>
                <a:srgbClr val="00C1D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C28E212-C834-380A-ACDB-7B57816AA9E3}"/>
                </a:ext>
              </a:extLst>
            </p:cNvPr>
            <p:cNvCxnSpPr>
              <a:cxnSpLocks/>
            </p:cNvCxnSpPr>
            <p:nvPr/>
          </p:nvCxnSpPr>
          <p:spPr>
            <a:xfrm>
              <a:off x="3726396" y="5695672"/>
              <a:ext cx="1571726" cy="0"/>
            </a:xfrm>
            <a:prstGeom prst="line">
              <a:avLst/>
            </a:prstGeom>
            <a:ln w="19050">
              <a:solidFill>
                <a:srgbClr val="00C1D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FB2BA50-26EA-B01B-320E-FD09F845D3FE}"/>
                </a:ext>
              </a:extLst>
            </p:cNvPr>
            <p:cNvCxnSpPr>
              <a:cxnSpLocks/>
            </p:cNvCxnSpPr>
            <p:nvPr/>
          </p:nvCxnSpPr>
          <p:spPr>
            <a:xfrm>
              <a:off x="3726396" y="5834651"/>
              <a:ext cx="1571726" cy="0"/>
            </a:xfrm>
            <a:prstGeom prst="line">
              <a:avLst/>
            </a:prstGeom>
            <a:ln w="19050">
              <a:solidFill>
                <a:srgbClr val="00C1D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65170E0-B20C-3258-54E6-2AC578B2E620}"/>
              </a:ext>
            </a:extLst>
          </p:cNvPr>
          <p:cNvGrpSpPr/>
          <p:nvPr/>
        </p:nvGrpSpPr>
        <p:grpSpPr>
          <a:xfrm>
            <a:off x="4743203" y="3916865"/>
            <a:ext cx="1913738" cy="1213101"/>
            <a:chOff x="5298122" y="3755964"/>
            <a:chExt cx="1884724" cy="1406845"/>
          </a:xfrm>
        </p:grpSpPr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F1EC4E7B-2ED2-3A7C-2C15-6B34F3C54048}"/>
                </a:ext>
              </a:extLst>
            </p:cNvPr>
            <p:cNvSpPr/>
            <p:nvPr/>
          </p:nvSpPr>
          <p:spPr>
            <a:xfrm>
              <a:off x="5358478" y="3795104"/>
              <a:ext cx="1824368" cy="1367705"/>
            </a:xfrm>
            <a:custGeom>
              <a:avLst/>
              <a:gdLst>
                <a:gd name="connsiteX0" fmla="*/ 1783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78327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78327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27527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68348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20259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0 w 1430409"/>
                <a:gd name="connsiteY4" fmla="*/ 142700 h 717102"/>
                <a:gd name="connsiteX0" fmla="*/ 127526 w 1430409"/>
                <a:gd name="connsiteY0" fmla="*/ 0 h 717102"/>
                <a:gd name="connsiteX1" fmla="*/ 1430409 w 1430409"/>
                <a:gd name="connsiteY1" fmla="*/ 0 h 717102"/>
                <a:gd name="connsiteX2" fmla="*/ 1430409 w 1430409"/>
                <a:gd name="connsiteY2" fmla="*/ 717102 h 717102"/>
                <a:gd name="connsiteX3" fmla="*/ 0 w 1430409"/>
                <a:gd name="connsiteY3" fmla="*/ 717102 h 717102"/>
                <a:gd name="connsiteX4" fmla="*/ 3329 w 1430409"/>
                <a:gd name="connsiteY4" fmla="*/ 113541 h 717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30409" h="717102">
                  <a:moveTo>
                    <a:pt x="127526" y="0"/>
                  </a:moveTo>
                  <a:lnTo>
                    <a:pt x="1430409" y="0"/>
                  </a:lnTo>
                  <a:lnTo>
                    <a:pt x="1430409" y="717102"/>
                  </a:lnTo>
                  <a:lnTo>
                    <a:pt x="0" y="717102"/>
                  </a:lnTo>
                  <a:cubicBezTo>
                    <a:pt x="0" y="525635"/>
                    <a:pt x="3329" y="305008"/>
                    <a:pt x="3329" y="113541"/>
                  </a:cubicBezTo>
                </a:path>
              </a:pathLst>
            </a:custGeom>
            <a:noFill/>
            <a:ln w="19050">
              <a:solidFill>
                <a:srgbClr val="95D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2"/>
                </a:solidFill>
              </a:endParaRPr>
            </a:p>
          </p:txBody>
        </p:sp>
        <p:pic>
          <p:nvPicPr>
            <p:cNvPr id="19" name="Graphic 18">
              <a:extLst>
                <a:ext uri="{FF2B5EF4-FFF2-40B4-BE49-F238E27FC236}">
                  <a16:creationId xmlns:a16="http://schemas.microsoft.com/office/drawing/2014/main" id="{A289FF69-625A-5381-57DF-DF833D5BECC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298122" y="3755964"/>
              <a:ext cx="111105" cy="111105"/>
            </a:xfrm>
            <a:prstGeom prst="rect">
              <a:avLst/>
            </a:prstGeom>
          </p:spPr>
        </p:pic>
      </p:grp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E2953792-334A-FB9A-0C84-350962AAA75F}"/>
              </a:ext>
            </a:extLst>
          </p:cNvPr>
          <p:cNvSpPr/>
          <p:nvPr/>
        </p:nvSpPr>
        <p:spPr>
          <a:xfrm>
            <a:off x="2023799" y="3713364"/>
            <a:ext cx="2301467" cy="1571400"/>
          </a:xfrm>
          <a:prstGeom prst="roundRect">
            <a:avLst/>
          </a:prstGeom>
          <a:solidFill>
            <a:schemeClr val="accent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A962F2A0-C63F-79C9-B13F-3DFC0B1F3F07}"/>
              </a:ext>
            </a:extLst>
          </p:cNvPr>
          <p:cNvSpPr/>
          <p:nvPr/>
        </p:nvSpPr>
        <p:spPr>
          <a:xfrm>
            <a:off x="4646354" y="3713365"/>
            <a:ext cx="2182114" cy="1571400"/>
          </a:xfrm>
          <a:prstGeom prst="roundRect">
            <a:avLst/>
          </a:prstGeom>
          <a:solidFill>
            <a:schemeClr val="accent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67A4225F-7650-56B9-AFB4-E50F067A9B00}"/>
              </a:ext>
            </a:extLst>
          </p:cNvPr>
          <p:cNvSpPr/>
          <p:nvPr/>
        </p:nvSpPr>
        <p:spPr>
          <a:xfrm>
            <a:off x="7057207" y="3713242"/>
            <a:ext cx="2213345" cy="1641679"/>
          </a:xfrm>
          <a:prstGeom prst="roundRect">
            <a:avLst/>
          </a:prstGeom>
          <a:solidFill>
            <a:schemeClr val="accent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927FE7C-7BD4-31CE-B092-3CF829FC9508}"/>
              </a:ext>
            </a:extLst>
          </p:cNvPr>
          <p:cNvSpPr/>
          <p:nvPr/>
        </p:nvSpPr>
        <p:spPr>
          <a:xfrm>
            <a:off x="992848" y="1580861"/>
            <a:ext cx="819018" cy="78631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Source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DB72213-581E-DE8B-B2C2-DF73145E74D9}"/>
              </a:ext>
            </a:extLst>
          </p:cNvPr>
          <p:cNvSpPr/>
          <p:nvPr/>
        </p:nvSpPr>
        <p:spPr>
          <a:xfrm>
            <a:off x="2996245" y="1578386"/>
            <a:ext cx="1390072" cy="78631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Filter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(processing node)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5F18ED8-206B-2E5C-CCCF-EE90D6D95B96}"/>
              </a:ext>
            </a:extLst>
          </p:cNvPr>
          <p:cNvSpPr/>
          <p:nvPr/>
        </p:nvSpPr>
        <p:spPr>
          <a:xfrm>
            <a:off x="5624634" y="1584780"/>
            <a:ext cx="1390072" cy="78631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Detector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(processing node)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BF04C2B-E5EF-9D7F-5B9E-68FB4399069C}"/>
              </a:ext>
            </a:extLst>
          </p:cNvPr>
          <p:cNvSpPr/>
          <p:nvPr/>
        </p:nvSpPr>
        <p:spPr>
          <a:xfrm>
            <a:off x="8162563" y="1570181"/>
            <a:ext cx="856426" cy="78631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Sink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05C1A7FB-E56E-4AD4-0B08-6258EE27FECE}"/>
              </a:ext>
            </a:extLst>
          </p:cNvPr>
          <p:cNvCxnSpPr>
            <a:cxnSpLocks/>
            <a:stCxn id="41" idx="3"/>
            <a:endCxn id="42" idx="1"/>
          </p:cNvCxnSpPr>
          <p:nvPr/>
        </p:nvCxnSpPr>
        <p:spPr>
          <a:xfrm flipV="1">
            <a:off x="1811866" y="1971542"/>
            <a:ext cx="1184379" cy="247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23DA52D-E045-34F0-73B4-552D2486DDF6}"/>
              </a:ext>
            </a:extLst>
          </p:cNvPr>
          <p:cNvCxnSpPr>
            <a:cxnSpLocks/>
            <a:stCxn id="42" idx="3"/>
            <a:endCxn id="43" idx="1"/>
          </p:cNvCxnSpPr>
          <p:nvPr/>
        </p:nvCxnSpPr>
        <p:spPr>
          <a:xfrm>
            <a:off x="4386317" y="1971542"/>
            <a:ext cx="1238317" cy="639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1E0CB49C-5E03-6AE2-F9A7-DB4C84AA6903}"/>
              </a:ext>
            </a:extLst>
          </p:cNvPr>
          <p:cNvCxnSpPr>
            <a:cxnSpLocks/>
            <a:stCxn id="43" idx="3"/>
          </p:cNvCxnSpPr>
          <p:nvPr/>
        </p:nvCxnSpPr>
        <p:spPr>
          <a:xfrm flipV="1">
            <a:off x="7014706" y="1953771"/>
            <a:ext cx="1148578" cy="2416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C5C71C97-8F57-8C59-0E26-D678D0D4557B}"/>
              </a:ext>
            </a:extLst>
          </p:cNvPr>
          <p:cNvSpPr txBox="1"/>
          <p:nvPr/>
        </p:nvSpPr>
        <p:spPr>
          <a:xfrm>
            <a:off x="2063606" y="1725657"/>
            <a:ext cx="686023" cy="2215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tx2"/>
                </a:solidFill>
              </a:rPr>
              <a:t>q</a:t>
            </a:r>
            <a:r>
              <a:rPr lang="en-US" sz="16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15(11)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2E88FA0-598D-6862-E792-A18597289936}"/>
              </a:ext>
            </a:extLst>
          </p:cNvPr>
          <p:cNvSpPr txBox="1"/>
          <p:nvPr/>
        </p:nvSpPr>
        <p:spPr>
          <a:xfrm>
            <a:off x="1827131" y="1768295"/>
            <a:ext cx="145522" cy="22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accent2">
                    <a:lumMod val="75000"/>
                    <a:lumOff val="25000"/>
                  </a:schemeClr>
                </a:solidFill>
                <a:latin typeface="+mn-lt"/>
                <a:ea typeface="+mn-ea"/>
              </a:rPr>
              <a:t>5</a:t>
            </a:r>
            <a:endParaRPr lang="en-US" sz="1600" kern="1200" dirty="0">
              <a:solidFill>
                <a:schemeClr val="accent2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BFE86C2-5A64-F1D0-23D5-181EAE046C4F}"/>
              </a:ext>
            </a:extLst>
          </p:cNvPr>
          <p:cNvSpPr txBox="1"/>
          <p:nvPr/>
        </p:nvSpPr>
        <p:spPr>
          <a:xfrm>
            <a:off x="4667653" y="1682722"/>
            <a:ext cx="678456" cy="2215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>
                <a:solidFill>
                  <a:schemeClr val="tx2"/>
                </a:solidFill>
              </a:rPr>
              <a:t>q</a:t>
            </a:r>
            <a:r>
              <a:rPr lang="en-US" sz="1600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15(11</a:t>
            </a:r>
            <a:r>
              <a:rPr lang="en-US" sz="16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7907AC0-D85B-01CE-3BBB-2A576885AA99}"/>
              </a:ext>
            </a:extLst>
          </p:cNvPr>
          <p:cNvSpPr txBox="1"/>
          <p:nvPr/>
        </p:nvSpPr>
        <p:spPr>
          <a:xfrm>
            <a:off x="7300468" y="1682722"/>
            <a:ext cx="610267" cy="2215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tx2"/>
                </a:solidFill>
                <a:latin typeface="+mn-lt"/>
                <a:ea typeface="+mn-ea"/>
              </a:rPr>
              <a:t>f32(10)</a:t>
            </a:r>
            <a:endParaRPr lang="en-US" sz="1600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0E8F85C-2881-5F08-2534-B0D307FB2006}"/>
              </a:ext>
            </a:extLst>
          </p:cNvPr>
          <p:cNvSpPr txBox="1"/>
          <p:nvPr/>
        </p:nvSpPr>
        <p:spPr>
          <a:xfrm>
            <a:off x="2868612" y="2024869"/>
            <a:ext cx="145522" cy="22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kern="1200">
                <a:solidFill>
                  <a:schemeClr val="accent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3B3D46E-06F9-1B00-27F5-6FCFAE740F96}"/>
              </a:ext>
            </a:extLst>
          </p:cNvPr>
          <p:cNvSpPr txBox="1"/>
          <p:nvPr/>
        </p:nvSpPr>
        <p:spPr>
          <a:xfrm>
            <a:off x="4403339" y="1743090"/>
            <a:ext cx="145522" cy="22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kern="1200">
                <a:solidFill>
                  <a:schemeClr val="accent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7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2769B4C-DE49-E772-F67E-D4533364E415}"/>
              </a:ext>
            </a:extLst>
          </p:cNvPr>
          <p:cNvSpPr txBox="1"/>
          <p:nvPr/>
        </p:nvSpPr>
        <p:spPr>
          <a:xfrm>
            <a:off x="5496558" y="1989894"/>
            <a:ext cx="145522" cy="22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5</a:t>
            </a:r>
            <a:endParaRPr lang="en-US" sz="1600" kern="1200" dirty="0">
              <a:solidFill>
                <a:schemeClr val="accent2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C7478B6-9960-5FD6-E238-AC24E3FCFE90}"/>
              </a:ext>
            </a:extLst>
          </p:cNvPr>
          <p:cNvSpPr txBox="1"/>
          <p:nvPr/>
        </p:nvSpPr>
        <p:spPr>
          <a:xfrm>
            <a:off x="7037888" y="1750536"/>
            <a:ext cx="145522" cy="22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kern="1200">
                <a:solidFill>
                  <a:schemeClr val="accent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C8FE182-CEA0-0D09-75D8-A53A34706CA7}"/>
              </a:ext>
            </a:extLst>
          </p:cNvPr>
          <p:cNvSpPr txBox="1"/>
          <p:nvPr/>
        </p:nvSpPr>
        <p:spPr>
          <a:xfrm>
            <a:off x="7910735" y="1967023"/>
            <a:ext cx="308235" cy="22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kern="1200" dirty="0">
                <a:solidFill>
                  <a:schemeClr val="accent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68" name="Callout: Bent Line with No Border 67">
            <a:extLst>
              <a:ext uri="{FF2B5EF4-FFF2-40B4-BE49-F238E27FC236}">
                <a16:creationId xmlns:a16="http://schemas.microsoft.com/office/drawing/2014/main" id="{0AC9C751-BED2-4F91-CD5A-C5DA0D6B6929}"/>
              </a:ext>
            </a:extLst>
          </p:cNvPr>
          <p:cNvSpPr/>
          <p:nvPr/>
        </p:nvSpPr>
        <p:spPr>
          <a:xfrm>
            <a:off x="2378882" y="1056110"/>
            <a:ext cx="1919603" cy="129121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533298"/>
              <a:gd name="adj6" fmla="val -26647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5828F78A-2809-95F9-1536-479985A53B83}"/>
              </a:ext>
            </a:extLst>
          </p:cNvPr>
          <p:cNvSpPr txBox="1"/>
          <p:nvPr/>
        </p:nvSpPr>
        <p:spPr>
          <a:xfrm>
            <a:off x="2309568" y="1004919"/>
            <a:ext cx="1824272" cy="1938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400" dirty="0"/>
              <a:t>Number of samples</a:t>
            </a:r>
          </a:p>
        </p:txBody>
      </p:sp>
      <p:sp>
        <p:nvSpPr>
          <p:cNvPr id="70" name="Callout: Bent Line with No Border 69">
            <a:extLst>
              <a:ext uri="{FF2B5EF4-FFF2-40B4-BE49-F238E27FC236}">
                <a16:creationId xmlns:a16="http://schemas.microsoft.com/office/drawing/2014/main" id="{29A5482D-EF26-9812-CC17-3868F6ABF791}"/>
              </a:ext>
            </a:extLst>
          </p:cNvPr>
          <p:cNvSpPr/>
          <p:nvPr/>
        </p:nvSpPr>
        <p:spPr>
          <a:xfrm>
            <a:off x="5268216" y="1063811"/>
            <a:ext cx="1919603" cy="129121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40928"/>
              <a:gd name="adj6" fmla="val -26647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77EC8AD-E0C6-0267-36B2-20A2CFBFF8DB}"/>
              </a:ext>
            </a:extLst>
          </p:cNvPr>
          <p:cNvSpPr txBox="1"/>
          <p:nvPr/>
        </p:nvSpPr>
        <p:spPr>
          <a:xfrm>
            <a:off x="5190434" y="984474"/>
            <a:ext cx="182427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Data type (buffer size)</a:t>
            </a:r>
          </a:p>
        </p:txBody>
      </p:sp>
    </p:spTree>
    <p:extLst>
      <p:ext uri="{BB962C8B-B14F-4D97-AF65-F5344CB8AC3E}">
        <p14:creationId xmlns:p14="http://schemas.microsoft.com/office/powerpoint/2010/main" val="1067095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B82D6-4786-27CF-5684-D79BA2A6F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CMSIS-Toolbox: </a:t>
            </a:r>
            <a:r>
              <a:rPr lang="en-US" err="1"/>
              <a:t>csolution</a:t>
            </a:r>
            <a:r>
              <a:rPr lang="en-US"/>
              <a:t> – create build description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DF1A6A-5DA3-2FEC-7A41-B0DA2B2BF6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Project Management for any type of embedded application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94CD08-C7A2-143F-7EEC-AE38F9842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554489"/>
            <a:ext cx="2862786" cy="4553233"/>
          </a:xfrm>
        </p:spPr>
        <p:txBody>
          <a:bodyPr/>
          <a:lstStyle/>
          <a:p>
            <a:pPr marL="171450" indent="-171450"/>
            <a:r>
              <a:rPr lang="en-US" sz="1400"/>
              <a:t>Access to the content of software packs in Open-CMSIS-Pack format</a:t>
            </a:r>
          </a:p>
          <a:p>
            <a:pPr marL="285750" lvl="1" indent="-114300"/>
            <a:r>
              <a:rPr lang="en-US" sz="1200"/>
              <a:t>Setup the toolchain based on `device:` or `board:` selection from DFP, BSP packs.</a:t>
            </a:r>
          </a:p>
          <a:p>
            <a:pPr marL="285750" lvl="1" indent="-114300"/>
            <a:r>
              <a:rPr lang="en-US" sz="1200"/>
              <a:t>Add software components provided in the various software packs.</a:t>
            </a:r>
          </a:p>
          <a:p>
            <a:pPr marL="171450" indent="-171450"/>
            <a:r>
              <a:rPr lang="en-US" sz="1400"/>
              <a:t>Organize applications (with a *.</a:t>
            </a:r>
            <a:r>
              <a:rPr lang="en-US" sz="1400" err="1"/>
              <a:t>csolution.yml</a:t>
            </a:r>
            <a:r>
              <a:rPr lang="en-US" sz="1400"/>
              <a:t> file) into projects that are independently managed (using *.</a:t>
            </a:r>
            <a:r>
              <a:rPr lang="en-US" sz="1400" err="1"/>
              <a:t>cproject.yml</a:t>
            </a:r>
            <a:r>
              <a:rPr lang="en-US" sz="1400"/>
              <a:t> files).</a:t>
            </a:r>
          </a:p>
          <a:p>
            <a:pPr marL="171450" indent="-171450"/>
            <a:r>
              <a:rPr lang="en-US" sz="1400"/>
              <a:t>Organize software layers (with a *.</a:t>
            </a:r>
            <a:r>
              <a:rPr lang="en-US" sz="1400" err="1"/>
              <a:t>clayer.yml</a:t>
            </a:r>
            <a:r>
              <a:rPr lang="en-US" sz="1400"/>
              <a:t> file) that enable code reuse across similar applications.</a:t>
            </a:r>
          </a:p>
          <a:p>
            <a:pPr marL="171450" indent="-171450"/>
            <a:r>
              <a:rPr lang="en-US" sz="1400"/>
              <a:t>Manage multiple hardware targets to allow application deployment to different hardware (test board, production hardware, etc.).</a:t>
            </a:r>
          </a:p>
          <a:p>
            <a:pPr marL="171450" indent="-171450"/>
            <a:r>
              <a:rPr lang="en-US" sz="1400"/>
              <a:t>Manage multiple build types to support software verification (debug build, test build, release build, </a:t>
            </a:r>
            <a:r>
              <a:rPr lang="en-US" sz="1400" err="1"/>
              <a:t>ect</a:t>
            </a:r>
            <a:r>
              <a:rPr lang="en-US" sz="1400"/>
              <a:t>.)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EA9EEF-11BE-7056-58EA-35F66746664F}"/>
              </a:ext>
            </a:extLst>
          </p:cNvPr>
          <p:cNvSpPr/>
          <p:nvPr/>
        </p:nvSpPr>
        <p:spPr>
          <a:xfrm>
            <a:off x="7464211" y="1770389"/>
            <a:ext cx="2293229" cy="13511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000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Default compiler options for AC6, GCC, IAR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DB9B9B-C26B-883F-A1C0-6C34980DEB27}"/>
              </a:ext>
            </a:extLst>
          </p:cNvPr>
          <p:cNvSpPr/>
          <p:nvPr/>
        </p:nvSpPr>
        <p:spPr>
          <a:xfrm>
            <a:off x="7464211" y="4973317"/>
            <a:ext cx="2293229" cy="7534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48584A-56C9-F9F8-E91C-DF34996AE09D}"/>
              </a:ext>
            </a:extLst>
          </p:cNvPr>
          <p:cNvSpPr/>
          <p:nvPr/>
        </p:nvSpPr>
        <p:spPr>
          <a:xfrm>
            <a:off x="9925885" y="1770390"/>
            <a:ext cx="1786690" cy="3956387"/>
          </a:xfrm>
          <a:prstGeom prst="rect">
            <a:avLst/>
          </a:prstGeom>
          <a:solidFill>
            <a:schemeClr val="accent5">
              <a:lumMod val="40000"/>
              <a:lumOff val="6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Output Files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14D1248-6CF8-0025-CBF1-C0681F16423C}"/>
              </a:ext>
            </a:extLst>
          </p:cNvPr>
          <p:cNvSpPr/>
          <p:nvPr/>
        </p:nvSpPr>
        <p:spPr>
          <a:xfrm>
            <a:off x="4730993" y="4007888"/>
            <a:ext cx="3146258" cy="204537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ADC293-B4E2-0697-8881-2AA1F916CFF7}"/>
              </a:ext>
            </a:extLst>
          </p:cNvPr>
          <p:cNvSpPr/>
          <p:nvPr/>
        </p:nvSpPr>
        <p:spPr>
          <a:xfrm>
            <a:off x="5490987" y="1774724"/>
            <a:ext cx="1786690" cy="3956387"/>
          </a:xfrm>
          <a:prstGeom prst="rect">
            <a:avLst/>
          </a:prstGeom>
          <a:solidFill>
            <a:schemeClr val="accent3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User Input Files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DDDBFB-4AD0-8B6F-BAFC-15484F596C09}"/>
              </a:ext>
            </a:extLst>
          </p:cNvPr>
          <p:cNvSpPr/>
          <p:nvPr/>
        </p:nvSpPr>
        <p:spPr>
          <a:xfrm>
            <a:off x="3484502" y="1770389"/>
            <a:ext cx="1786690" cy="39563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Software Packs</a:t>
            </a:r>
          </a:p>
        </p:txBody>
      </p:sp>
      <p:sp>
        <p:nvSpPr>
          <p:cNvPr id="11" name="Flowchart: Document 10">
            <a:extLst>
              <a:ext uri="{FF2B5EF4-FFF2-40B4-BE49-F238E27FC236}">
                <a16:creationId xmlns:a16="http://schemas.microsoft.com/office/drawing/2014/main" id="{5A75D6D3-A55C-7B59-FD69-B32D34FBECE5}"/>
              </a:ext>
            </a:extLst>
          </p:cNvPr>
          <p:cNvSpPr/>
          <p:nvPr/>
        </p:nvSpPr>
        <p:spPr>
          <a:xfrm>
            <a:off x="5697615" y="2196160"/>
            <a:ext cx="1333416" cy="884321"/>
          </a:xfrm>
          <a:prstGeom prst="flowChartDocumen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*.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csolution.yml</a:t>
            </a:r>
            <a:b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Target (Device, Board) Build (Debug, Release) 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Flowchart: Multidocument 11">
            <a:extLst>
              <a:ext uri="{FF2B5EF4-FFF2-40B4-BE49-F238E27FC236}">
                <a16:creationId xmlns:a16="http://schemas.microsoft.com/office/drawing/2014/main" id="{20F9C3E5-4B4C-4253-E6F5-64BC68C81085}"/>
              </a:ext>
            </a:extLst>
          </p:cNvPr>
          <p:cNvSpPr/>
          <p:nvPr/>
        </p:nvSpPr>
        <p:spPr>
          <a:xfrm>
            <a:off x="5655017" y="3313087"/>
            <a:ext cx="1449805" cy="1010653"/>
          </a:xfrm>
          <a:prstGeom prst="flowChartMultidocumen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*.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cproject.yml</a:t>
            </a:r>
            <a:b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Manages </a:t>
            </a:r>
            <a:b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independent</a:t>
            </a:r>
            <a:b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projects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Flowchart: Multidocument 12">
            <a:extLst>
              <a:ext uri="{FF2B5EF4-FFF2-40B4-BE49-F238E27FC236}">
                <a16:creationId xmlns:a16="http://schemas.microsoft.com/office/drawing/2014/main" id="{69F1ECCF-5B30-2904-61AE-AFB7FA9A1D21}"/>
              </a:ext>
            </a:extLst>
          </p:cNvPr>
          <p:cNvSpPr/>
          <p:nvPr/>
        </p:nvSpPr>
        <p:spPr>
          <a:xfrm>
            <a:off x="10120479" y="4524265"/>
            <a:ext cx="1449805" cy="1010653"/>
          </a:xfrm>
          <a:prstGeom prst="flowChartMultidocumen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bg2">
                    <a:lumMod val="25000"/>
                  </a:schemeClr>
                </a:solidFill>
                <a:latin typeface="Calibri"/>
              </a:rPr>
              <a:t>Run-Time Environment (RTE)</a:t>
            </a:r>
            <a:br>
              <a:rPr lang="en-US" sz="1000">
                <a:solidFill>
                  <a:schemeClr val="bg2">
                    <a:lumMod val="25000"/>
                  </a:schemeClr>
                </a:solidFill>
                <a:latin typeface="Calibri"/>
              </a:rPr>
            </a:br>
            <a:r>
              <a:rPr lang="en-US" sz="1000">
                <a:solidFill>
                  <a:schemeClr val="bg2">
                    <a:lumMod val="25000"/>
                  </a:schemeClr>
                </a:solidFill>
                <a:latin typeface="Calibri"/>
              </a:rPr>
              <a:t>(config files*.c / *.h)</a:t>
            </a:r>
            <a:br>
              <a:rPr lang="en-US" sz="1200">
                <a:solidFill>
                  <a:schemeClr val="bg2">
                    <a:lumMod val="25000"/>
                  </a:schemeClr>
                </a:solidFill>
                <a:latin typeface="Calibri"/>
              </a:rPr>
            </a:b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CEF0851-5995-835F-8885-7F2DCE2A5DF1}"/>
              </a:ext>
            </a:extLst>
          </p:cNvPr>
          <p:cNvCxnSpPr>
            <a:cxnSpLocks/>
          </p:cNvCxnSpPr>
          <p:nvPr/>
        </p:nvCxnSpPr>
        <p:spPr>
          <a:xfrm>
            <a:off x="6345315" y="3036366"/>
            <a:ext cx="0" cy="27672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0CD8E77-A8F8-59B6-07C6-CAB6E1AB12AE}"/>
              </a:ext>
            </a:extLst>
          </p:cNvPr>
          <p:cNvCxnSpPr>
            <a:cxnSpLocks/>
          </p:cNvCxnSpPr>
          <p:nvPr/>
        </p:nvCxnSpPr>
        <p:spPr>
          <a:xfrm>
            <a:off x="6365368" y="4253561"/>
            <a:ext cx="0" cy="27672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Multidocument 15">
            <a:extLst>
              <a:ext uri="{FF2B5EF4-FFF2-40B4-BE49-F238E27FC236}">
                <a16:creationId xmlns:a16="http://schemas.microsoft.com/office/drawing/2014/main" id="{1120D613-0EA8-2456-A83B-0C8DE5979B73}"/>
              </a:ext>
            </a:extLst>
          </p:cNvPr>
          <p:cNvSpPr/>
          <p:nvPr/>
        </p:nvSpPr>
        <p:spPr>
          <a:xfrm>
            <a:off x="5705148" y="4524266"/>
            <a:ext cx="1449805" cy="1010653"/>
          </a:xfrm>
          <a:prstGeom prst="flowChartMultidocumen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*.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clayer.yml</a:t>
            </a:r>
            <a:b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Defines re-usable project parts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Flowchart: Document 16">
            <a:extLst>
              <a:ext uri="{FF2B5EF4-FFF2-40B4-BE49-F238E27FC236}">
                <a16:creationId xmlns:a16="http://schemas.microsoft.com/office/drawing/2014/main" id="{B2BC325A-D73B-73E7-33FE-E86A07ACCAFF}"/>
              </a:ext>
            </a:extLst>
          </p:cNvPr>
          <p:cNvSpPr/>
          <p:nvPr/>
        </p:nvSpPr>
        <p:spPr>
          <a:xfrm>
            <a:off x="3725530" y="4524266"/>
            <a:ext cx="1333416" cy="884321"/>
          </a:xfrm>
          <a:prstGeom prst="flowChartDocumen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Device Family Pack (DFP)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Defines device</a:t>
            </a:r>
            <a:b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properties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Flowchart: Document 17">
            <a:extLst>
              <a:ext uri="{FF2B5EF4-FFF2-40B4-BE49-F238E27FC236}">
                <a16:creationId xmlns:a16="http://schemas.microsoft.com/office/drawing/2014/main" id="{6086703B-CB64-9985-11BA-1ECFAE56B99B}"/>
              </a:ext>
            </a:extLst>
          </p:cNvPr>
          <p:cNvSpPr/>
          <p:nvPr/>
        </p:nvSpPr>
        <p:spPr>
          <a:xfrm>
            <a:off x="3706724" y="3310756"/>
            <a:ext cx="1333416" cy="884321"/>
          </a:xfrm>
          <a:prstGeom prst="flowChartDocumen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Board Support Pack (BSP)</a:t>
            </a:r>
            <a:b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Defines board</a:t>
            </a:r>
            <a:b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properties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6D43453-6400-04A6-BD19-5415B7DE3181}"/>
              </a:ext>
            </a:extLst>
          </p:cNvPr>
          <p:cNvSpPr/>
          <p:nvPr/>
        </p:nvSpPr>
        <p:spPr>
          <a:xfrm>
            <a:off x="7883267" y="3352167"/>
            <a:ext cx="1540042" cy="102268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>
                <a:solidFill>
                  <a:srgbClr val="FFFFFF"/>
                </a:solidFill>
                <a:latin typeface="Calibri"/>
              </a:rPr>
              <a:t>c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CMSIS Project Manager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Flowchart: Multidocument 19">
            <a:extLst>
              <a:ext uri="{FF2B5EF4-FFF2-40B4-BE49-F238E27FC236}">
                <a16:creationId xmlns:a16="http://schemas.microsoft.com/office/drawing/2014/main" id="{CD454F74-11FF-03A1-D7B5-C353A13403E4}"/>
              </a:ext>
            </a:extLst>
          </p:cNvPr>
          <p:cNvSpPr/>
          <p:nvPr/>
        </p:nvSpPr>
        <p:spPr>
          <a:xfrm>
            <a:off x="10094327" y="2246947"/>
            <a:ext cx="1449805" cy="1010653"/>
          </a:xfrm>
          <a:prstGeom prst="flowChartMultidocumen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*.CPRJ</a:t>
            </a:r>
            <a:b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Project Build </a:t>
            </a:r>
            <a:b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CMSIS-Build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9563D3C0-413D-1CAA-A947-5C2C0966DA93}"/>
              </a:ext>
            </a:extLst>
          </p:cNvPr>
          <p:cNvSpPr/>
          <p:nvPr/>
        </p:nvSpPr>
        <p:spPr>
          <a:xfrm>
            <a:off x="7277677" y="3462456"/>
            <a:ext cx="605587" cy="204537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559E5F0-5B05-24C3-FBE2-45895A19E10B}"/>
              </a:ext>
            </a:extLst>
          </p:cNvPr>
          <p:cNvCxnSpPr>
            <a:cxnSpLocks/>
            <a:endCxn id="19" idx="0"/>
          </p:cNvCxnSpPr>
          <p:nvPr/>
        </p:nvCxnSpPr>
        <p:spPr>
          <a:xfrm flipH="1">
            <a:off x="8653288" y="2800419"/>
            <a:ext cx="2949" cy="55174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Document 22">
            <a:extLst>
              <a:ext uri="{FF2B5EF4-FFF2-40B4-BE49-F238E27FC236}">
                <a16:creationId xmlns:a16="http://schemas.microsoft.com/office/drawing/2014/main" id="{F6F3E1B0-F745-708F-A726-555D171FB787}"/>
              </a:ext>
            </a:extLst>
          </p:cNvPr>
          <p:cNvSpPr/>
          <p:nvPr/>
        </p:nvSpPr>
        <p:spPr>
          <a:xfrm>
            <a:off x="3711325" y="2206757"/>
            <a:ext cx="1333416" cy="884321"/>
          </a:xfrm>
          <a:prstGeom prst="flowChartDocumen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Generic </a:t>
            </a:r>
            <a:b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Software Packs</a:t>
            </a:r>
            <a:b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with drivers,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m</a:t>
            </a:r>
            <a:r>
              <a:rPr lang="en-US" sz="1100" err="1">
                <a:solidFill>
                  <a:srgbClr val="FFFFFF"/>
                </a:solidFill>
                <a:latin typeface="Calibri"/>
              </a:rPr>
              <a:t>iddleware</a:t>
            </a:r>
            <a:r>
              <a:rPr lang="en-US" sz="1100">
                <a:solidFill>
                  <a:srgbClr val="FFFFFF"/>
                </a:solidFill>
                <a:latin typeface="Calibri"/>
              </a:rPr>
              <a:t>, etc.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DBA71754-B3CF-0985-FE1D-0BE958C71673}"/>
              </a:ext>
            </a:extLst>
          </p:cNvPr>
          <p:cNvSpPr/>
          <p:nvPr/>
        </p:nvSpPr>
        <p:spPr>
          <a:xfrm>
            <a:off x="9417278" y="3773256"/>
            <a:ext cx="508607" cy="204537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Flowchart: Document 24">
            <a:extLst>
              <a:ext uri="{FF2B5EF4-FFF2-40B4-BE49-F238E27FC236}">
                <a16:creationId xmlns:a16="http://schemas.microsoft.com/office/drawing/2014/main" id="{D04CCA8D-04A5-D3EE-792D-45F4FF6A7BF6}"/>
              </a:ext>
            </a:extLst>
          </p:cNvPr>
          <p:cNvSpPr/>
          <p:nvPr/>
        </p:nvSpPr>
        <p:spPr>
          <a:xfrm>
            <a:off x="7984757" y="2099342"/>
            <a:ext cx="1350233" cy="804741"/>
          </a:xfrm>
          <a:prstGeom prst="flowChartDocumen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cdefault.yml</a:t>
            </a:r>
            <a:b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Global Toolchain Settings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41CB838-BCD9-AF50-A212-B587922CD1D9}"/>
              </a:ext>
            </a:extLst>
          </p:cNvPr>
          <p:cNvSpPr/>
          <p:nvPr/>
        </p:nvSpPr>
        <p:spPr>
          <a:xfrm>
            <a:off x="9925883" y="2196159"/>
            <a:ext cx="1786691" cy="1136217"/>
          </a:xfrm>
          <a:prstGeom prst="rect">
            <a:avLst/>
          </a:prstGeom>
          <a:solidFill>
            <a:schemeClr val="bg1">
              <a:lumMod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r"/>
            <a:r>
              <a:rPr lang="en-US"/>
              <a:t>                       </a:t>
            </a:r>
            <a:r>
              <a:rPr lang="en-US" sz="1200"/>
              <a:t>legacy</a:t>
            </a:r>
          </a:p>
        </p:txBody>
      </p:sp>
      <p:sp>
        <p:nvSpPr>
          <p:cNvPr id="27" name="Flowchart: Document 26">
            <a:extLst>
              <a:ext uri="{FF2B5EF4-FFF2-40B4-BE49-F238E27FC236}">
                <a16:creationId xmlns:a16="http://schemas.microsoft.com/office/drawing/2014/main" id="{F57C3DB8-CE4B-8D08-D727-D4A9D0F1C45A}"/>
              </a:ext>
            </a:extLst>
          </p:cNvPr>
          <p:cNvSpPr/>
          <p:nvPr/>
        </p:nvSpPr>
        <p:spPr>
          <a:xfrm>
            <a:off x="10168700" y="3436398"/>
            <a:ext cx="1333416" cy="884321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*.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cbuild-idx.yml</a:t>
            </a:r>
            <a:b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*.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cbuild.yml</a:t>
            </a:r>
            <a:b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Build information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A263377-6A01-5AA2-49D9-9C3681930009}"/>
              </a:ext>
            </a:extLst>
          </p:cNvPr>
          <p:cNvSpPr txBox="1"/>
          <p:nvPr/>
        </p:nvSpPr>
        <p:spPr>
          <a:xfrm>
            <a:off x="7616282" y="5070936"/>
            <a:ext cx="2010428" cy="4847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000" b="1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Note:</a:t>
            </a:r>
            <a:br>
              <a:rPr lang="en-US" sz="1000" b="1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</a:br>
            <a:br>
              <a:rPr lang="en-US" sz="500" b="1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</a:br>
            <a:r>
              <a:rPr lang="en-US" sz="1000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Optionally memory information for Linker Scatter Files is generated.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63DFD34-0DBA-ACF6-F826-5575053AD4F6}"/>
              </a:ext>
            </a:extLst>
          </p:cNvPr>
          <p:cNvSpPr txBox="1"/>
          <p:nvPr/>
        </p:nvSpPr>
        <p:spPr>
          <a:xfrm>
            <a:off x="3725530" y="5943600"/>
            <a:ext cx="7844754" cy="22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600" i="1">
                <a:solidFill>
                  <a:schemeClr val="tx2"/>
                </a:solidFill>
                <a:latin typeface="+mn-lt"/>
                <a:ea typeface="+mn-ea"/>
              </a:rPr>
              <a:t>Note: The build process itself is </a:t>
            </a:r>
            <a:r>
              <a:rPr lang="en-US" sz="1600" i="1" err="1">
                <a:solidFill>
                  <a:schemeClr val="tx2"/>
                </a:solidFill>
                <a:latin typeface="+mn-lt"/>
                <a:ea typeface="+mn-ea"/>
              </a:rPr>
              <a:t>CMake</a:t>
            </a:r>
            <a:r>
              <a:rPr lang="en-US" sz="1600" i="1">
                <a:solidFill>
                  <a:schemeClr val="tx2"/>
                </a:solidFill>
                <a:latin typeface="+mn-lt"/>
                <a:ea typeface="+mn-ea"/>
              </a:rPr>
              <a:t> driven (orchestrated by </a:t>
            </a:r>
            <a:r>
              <a:rPr lang="en-US" sz="1600" b="1" i="1" err="1">
                <a:solidFill>
                  <a:schemeClr val="tx2"/>
                </a:solidFill>
                <a:latin typeface="+mn-lt"/>
                <a:ea typeface="+mn-ea"/>
              </a:rPr>
              <a:t>cbuild</a:t>
            </a:r>
            <a:r>
              <a:rPr lang="en-US" sz="1600" i="1">
                <a:solidFill>
                  <a:schemeClr val="tx2"/>
                </a:solidFill>
                <a:latin typeface="+mn-lt"/>
                <a:ea typeface="+mn-ea"/>
              </a:rPr>
              <a:t>)</a:t>
            </a:r>
            <a:endParaRPr lang="en-US" sz="1600" i="1" kern="120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5068664"/>
      </p:ext>
    </p:extLst>
  </p:cSld>
  <p:clrMapOvr>
    <a:masterClrMapping/>
  </p:clrMapOvr>
</p:sld>
</file>

<file path=ppt/theme/theme1.xml><?xml version="1.0" encoding="utf-8"?>
<a:theme xmlns:a="http://schemas.openxmlformats.org/drawingml/2006/main" name="Arm_PPT_Public">
  <a:themeElements>
    <a:clrScheme name="Arm PPT">
      <a:dk1>
        <a:srgbClr val="000000"/>
      </a:dk1>
      <a:lt1>
        <a:srgbClr val="FFFFFF"/>
      </a:lt1>
      <a:dk2>
        <a:srgbClr val="333E48"/>
      </a:dk2>
      <a:lt2>
        <a:srgbClr val="E5ECEB"/>
      </a:lt2>
      <a:accent1>
        <a:srgbClr val="0091BD"/>
      </a:accent1>
      <a:accent2>
        <a:srgbClr val="002B49"/>
      </a:accent2>
      <a:accent3>
        <a:srgbClr val="FFC700"/>
      </a:accent3>
      <a:accent4>
        <a:srgbClr val="95D600"/>
      </a:accent4>
      <a:accent5>
        <a:srgbClr val="FF6B00"/>
      </a:accent5>
      <a:accent6>
        <a:srgbClr val="7D868C"/>
      </a:accent6>
      <a:hlink>
        <a:srgbClr val="00C1DE"/>
      </a:hlink>
      <a:folHlink>
        <a:srgbClr val="002F6C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0" indent="0" algn="l" defTabSz="914400" rtl="0" eaLnBrk="1" latinLnBrk="0" hangingPunct="1">
          <a:lnSpc>
            <a:spcPct val="90000"/>
          </a:lnSpc>
          <a:spcBef>
            <a:spcPts val="0"/>
          </a:spcBef>
          <a:spcAft>
            <a:spcPts val="600"/>
          </a:spcAft>
          <a:buFont typeface="Arial" panose="020B0604020202020204" pitchFamily="34" charset="0"/>
          <a:buNone/>
          <a:defRPr sz="2100" kern="1200" dirty="0" err="1" smtClean="0">
            <a:solidFill>
              <a:schemeClr val="tx2"/>
            </a:solidFill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37" id="{BAEDCA4E-07D3-CF45-8582-069B713BBD79}" vid="{B429C1B6-4366-0543-9EF0-CA4016DA91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4683</TotalTime>
  <Words>563</Words>
  <Application>Microsoft Office PowerPoint</Application>
  <PresentationFormat>Widescreen</PresentationFormat>
  <Paragraphs>100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Arm_PPT_Public</vt:lpstr>
      <vt:lpstr>     Version 6</vt:lpstr>
      <vt:lpstr>PowerPoint Presentation</vt:lpstr>
      <vt:lpstr>CMSIS-Toolbox: csolution – create build description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Reinhard Keil</dc:creator>
  <cp:lastModifiedBy>Vladimir Marchenko</cp:lastModifiedBy>
  <cp:revision>46</cp:revision>
  <dcterms:created xsi:type="dcterms:W3CDTF">2021-11-12T09:09:53Z</dcterms:created>
  <dcterms:modified xsi:type="dcterms:W3CDTF">2023-10-23T15:06:55Z</dcterms:modified>
</cp:coreProperties>
</file>