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16" r:id="rId5"/>
  </p:sldMasterIdLst>
  <p:notesMasterIdLst>
    <p:notesMasterId r:id="rId11"/>
  </p:notesMasterIdLst>
  <p:handoutMasterIdLst>
    <p:handoutMasterId r:id="rId12"/>
  </p:handoutMasterIdLst>
  <p:sldIdLst>
    <p:sldId id="414" r:id="rId6"/>
    <p:sldId id="415" r:id="rId7"/>
    <p:sldId id="416" r:id="rId8"/>
    <p:sldId id="417" r:id="rId9"/>
    <p:sldId id="418" r:id="rId10"/>
  </p:sldIdLst>
  <p:sldSz cx="12188825" cy="6858000"/>
  <p:notesSz cx="9874250" cy="679767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865">
          <p15:clr>
            <a:srgbClr val="A4A3A4"/>
          </p15:clr>
        </p15:guide>
        <p15:guide id="3" orient="horz" pos="2024" userDrawn="1">
          <p15:clr>
            <a:srgbClr val="A4A3A4"/>
          </p15:clr>
        </p15:guide>
        <p15:guide id="4" pos="6765" userDrawn="1">
          <p15:clr>
            <a:srgbClr val="A4A3A4"/>
          </p15:clr>
        </p15:guide>
        <p15:guide id="5" pos="464">
          <p15:clr>
            <a:srgbClr val="A4A3A4"/>
          </p15:clr>
        </p15:guide>
        <p15:guide id="6" pos="3016">
          <p15:clr>
            <a:srgbClr val="A4A3A4"/>
          </p15:clr>
        </p15:guide>
        <p15:guide id="7" pos="3132">
          <p15:clr>
            <a:srgbClr val="A4A3A4"/>
          </p15:clr>
        </p15:guide>
      </p15:sldGuideLst>
    </p:ext>
    <p:ext uri="{2D200454-40CA-4A62-9FC3-DE9A4176ACB9}">
      <p15:notesGuideLst xmlns:p15="http://schemas.microsoft.com/office/powerpoint/2012/main">
        <p15:guide id="1" orient="horz" pos="2141">
          <p15:clr>
            <a:srgbClr val="A4A3A4"/>
          </p15:clr>
        </p15:guide>
        <p15:guide id="2" pos="311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Brian Jeff" initials="BRJ" lastIdx="2" clrIdx="0"/>
  <p:cmAuthor id="1" name="eploof" initials="ehp" lastIdx="68" clrIdx="1"/>
  <p:cmAuthor id="2" name="Stuart Waldron" initials="IH" lastIdx="0" clrIdx="2"/>
  <p:cmAuthor id="3" name="Stuart Waldron" initials="" lastIdx="3"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5ECEB"/>
    <a:srgbClr val="00C1DE"/>
    <a:srgbClr val="0091BD"/>
    <a:srgbClr val="002B49"/>
    <a:srgbClr val="00B1DB"/>
    <a:srgbClr val="AE1280"/>
    <a:srgbClr val="808082"/>
    <a:srgbClr val="128CAB"/>
    <a:srgbClr val="FF7E17"/>
    <a:srgbClr val="A5004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364" autoAdjust="0"/>
    <p:restoredTop sz="94720" autoAdjust="0"/>
  </p:normalViewPr>
  <p:slideViewPr>
    <p:cSldViewPr snapToGrid="0">
      <p:cViewPr>
        <p:scale>
          <a:sx n="220" d="100"/>
          <a:sy n="220" d="100"/>
        </p:scale>
        <p:origin x="144" y="-16"/>
      </p:cViewPr>
      <p:guideLst>
        <p:guide orient="horz" pos="3865"/>
        <p:guide orient="horz" pos="2024"/>
        <p:guide pos="6765"/>
        <p:guide pos="464"/>
        <p:guide pos="3016"/>
        <p:guide pos="3132"/>
      </p:guideLst>
    </p:cSldViewPr>
  </p:slideViewPr>
  <p:notesTextViewPr>
    <p:cViewPr>
      <p:scale>
        <a:sx n="100" d="100"/>
        <a:sy n="100" d="100"/>
      </p:scale>
      <p:origin x="0" y="0"/>
    </p:cViewPr>
  </p:notesTextViewPr>
  <p:sorterViewPr>
    <p:cViewPr>
      <p:scale>
        <a:sx n="100" d="100"/>
        <a:sy n="100" d="100"/>
      </p:scale>
      <p:origin x="0" y="0"/>
    </p:cViewPr>
  </p:sorterViewPr>
  <p:notesViewPr>
    <p:cSldViewPr snapToGrid="0" snapToObjects="1" showGuides="1">
      <p:cViewPr varScale="1">
        <p:scale>
          <a:sx n="132" d="100"/>
          <a:sy n="132" d="100"/>
        </p:scale>
        <p:origin x="-3384" y="-96"/>
      </p:cViewPr>
      <p:guideLst>
        <p:guide orient="horz" pos="2141"/>
        <p:guide pos="311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handoutMaster" Target="handoutMasters/handout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notesMaster" Target="notesMasters/notesMaster1.xml"/><Relationship Id="rId5" Type="http://schemas.openxmlformats.org/officeDocument/2006/relationships/slideMaster" Target="slideMasters/slideMaster1.xml"/><Relationship Id="rId15" Type="http://schemas.openxmlformats.org/officeDocument/2006/relationships/viewProps" Target="viewProps.xml"/><Relationship Id="rId10" Type="http://schemas.openxmlformats.org/officeDocument/2006/relationships/slide" Target="slides/slide5.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278841" cy="33988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5593126" y="0"/>
            <a:ext cx="4278841" cy="339884"/>
          </a:xfrm>
          <a:prstGeom prst="rect">
            <a:avLst/>
          </a:prstGeom>
        </p:spPr>
        <p:txBody>
          <a:bodyPr vert="horz" lIns="91440" tIns="45720" rIns="91440" bIns="45720" rtlCol="0"/>
          <a:lstStyle>
            <a:lvl1pPr algn="r">
              <a:defRPr sz="1200"/>
            </a:lvl1pPr>
          </a:lstStyle>
          <a:p>
            <a:fld id="{E72D30EF-8F20-0B47-8B5D-39A8BC29E860}" type="datetimeFigureOut">
              <a:rPr lang="en-US" smtClean="0"/>
              <a:pPr/>
              <a:t>6/5/24</a:t>
            </a:fld>
            <a:endParaRPr lang="en-US"/>
          </a:p>
        </p:txBody>
      </p:sp>
      <p:sp>
        <p:nvSpPr>
          <p:cNvPr id="4" name="Footer Placeholder 3"/>
          <p:cNvSpPr>
            <a:spLocks noGrp="1"/>
          </p:cNvSpPr>
          <p:nvPr>
            <p:ph type="ftr" sz="quarter" idx="2"/>
          </p:nvPr>
        </p:nvSpPr>
        <p:spPr>
          <a:xfrm>
            <a:off x="2" y="6456612"/>
            <a:ext cx="4278841" cy="339884"/>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5593126" y="6456612"/>
            <a:ext cx="4278841" cy="339884"/>
          </a:xfrm>
          <a:prstGeom prst="rect">
            <a:avLst/>
          </a:prstGeom>
        </p:spPr>
        <p:txBody>
          <a:bodyPr vert="horz" lIns="91440" tIns="45720" rIns="91440" bIns="45720" rtlCol="0" anchor="b"/>
          <a:lstStyle>
            <a:lvl1pPr algn="r">
              <a:defRPr sz="1200"/>
            </a:lvl1pPr>
          </a:lstStyle>
          <a:p>
            <a:fld id="{5AD7AEC5-6202-3E49-9724-6DF8556784EB}" type="slidenum">
              <a:rPr lang="en-US" smtClean="0"/>
              <a:pPr/>
              <a:t>‹#›</a:t>
            </a:fld>
            <a:endParaRPr lang="en-US"/>
          </a:p>
        </p:txBody>
      </p:sp>
    </p:spTree>
    <p:extLst>
      <p:ext uri="{BB962C8B-B14F-4D97-AF65-F5344CB8AC3E}">
        <p14:creationId xmlns:p14="http://schemas.microsoft.com/office/powerpoint/2010/main" val="1062686311"/>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2" y="0"/>
            <a:ext cx="4278841" cy="339884"/>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5593126" y="0"/>
            <a:ext cx="4278841" cy="339884"/>
          </a:xfrm>
          <a:prstGeom prst="rect">
            <a:avLst/>
          </a:prstGeom>
        </p:spPr>
        <p:txBody>
          <a:bodyPr vert="horz" lIns="91440" tIns="45720" rIns="91440" bIns="45720" rtlCol="0"/>
          <a:lstStyle>
            <a:lvl1pPr algn="r">
              <a:defRPr sz="1200"/>
            </a:lvl1pPr>
          </a:lstStyle>
          <a:p>
            <a:fld id="{77EDD36E-1E02-F241-9611-1F1D9EAAD326}" type="datetimeFigureOut">
              <a:rPr lang="en-US" smtClean="0"/>
              <a:pPr/>
              <a:t>6/5/24</a:t>
            </a:fld>
            <a:endParaRPr lang="en-US"/>
          </a:p>
        </p:txBody>
      </p:sp>
      <p:sp>
        <p:nvSpPr>
          <p:cNvPr id="4" name="Slide Image Placeholder 3"/>
          <p:cNvSpPr>
            <a:spLocks noGrp="1" noRot="1" noChangeAspect="1"/>
          </p:cNvSpPr>
          <p:nvPr>
            <p:ph type="sldImg" idx="2"/>
          </p:nvPr>
        </p:nvSpPr>
        <p:spPr>
          <a:xfrm>
            <a:off x="2671763" y="509588"/>
            <a:ext cx="4530725" cy="2549525"/>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987425" y="3228897"/>
            <a:ext cx="7899400" cy="3058954"/>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6" name="Footer Placeholder 5"/>
          <p:cNvSpPr>
            <a:spLocks noGrp="1"/>
          </p:cNvSpPr>
          <p:nvPr>
            <p:ph type="ftr" sz="quarter" idx="4"/>
          </p:nvPr>
        </p:nvSpPr>
        <p:spPr>
          <a:xfrm>
            <a:off x="2" y="6456612"/>
            <a:ext cx="4278841" cy="339884"/>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5593126" y="6456612"/>
            <a:ext cx="4278841" cy="339884"/>
          </a:xfrm>
          <a:prstGeom prst="rect">
            <a:avLst/>
          </a:prstGeom>
        </p:spPr>
        <p:txBody>
          <a:bodyPr vert="horz" lIns="91440" tIns="45720" rIns="91440" bIns="45720" rtlCol="0" anchor="b"/>
          <a:lstStyle>
            <a:lvl1pPr algn="r">
              <a:defRPr sz="1200"/>
            </a:lvl1pPr>
          </a:lstStyle>
          <a:p>
            <a:fld id="{579786E7-EDAB-724E-B5AE-1BDD6B8AC677}" type="slidenum">
              <a:rPr lang="en-US" smtClean="0"/>
              <a:pPr/>
              <a:t>‹#›</a:t>
            </a:fld>
            <a:endParaRPr lang="en-US"/>
          </a:p>
        </p:txBody>
      </p:sp>
    </p:spTree>
    <p:extLst>
      <p:ext uri="{BB962C8B-B14F-4D97-AF65-F5344CB8AC3E}">
        <p14:creationId xmlns:p14="http://schemas.microsoft.com/office/powerpoint/2010/main" val="1306268336"/>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standard peripheral driver interfaces connect microcontroller peripherals for example with middleware that implements communication stacks, file systems, or graphic user interfaces. Each peripheral driver interface may provide multiple instances reflecting the multiple physical interfaces of the same type in a device. For example the two physical SPI interfaces are reflected with a separate Access </a:t>
            </a:r>
            <a:r>
              <a:rPr lang="en-GB" dirty="0" err="1"/>
              <a:t>Struct</a:t>
            </a:r>
            <a:r>
              <a:rPr lang="en-GB" dirty="0"/>
              <a:t> for SPI1 and SPI2. The Access </a:t>
            </a:r>
            <a:r>
              <a:rPr lang="en-GB" dirty="0" err="1"/>
              <a:t>Struct</a:t>
            </a:r>
            <a:r>
              <a:rPr lang="en-GB" dirty="0"/>
              <a:t> is the interface of a driver to the middleware component or the user application.</a:t>
            </a:r>
          </a:p>
          <a:p>
            <a:endParaRPr lang="en-US" dirty="0"/>
          </a:p>
        </p:txBody>
      </p:sp>
      <p:sp>
        <p:nvSpPr>
          <p:cNvPr id="4" name="Slide Number Placeholder 3"/>
          <p:cNvSpPr>
            <a:spLocks noGrp="1"/>
          </p:cNvSpPr>
          <p:nvPr>
            <p:ph type="sldNum" sz="quarter" idx="10"/>
          </p:nvPr>
        </p:nvSpPr>
        <p:spPr/>
        <p:txBody>
          <a:bodyPr/>
          <a:lstStyle/>
          <a:p>
            <a:fld id="{579786E7-EDAB-724E-B5AE-1BDD6B8AC677}" type="slidenum">
              <a:rPr lang="en-US" smtClean="0"/>
              <a:pPr/>
              <a:t>1</a:t>
            </a:fld>
            <a:endParaRPr lang="en-US"/>
          </a:p>
        </p:txBody>
      </p:sp>
    </p:spTree>
    <p:extLst>
      <p:ext uri="{BB962C8B-B14F-4D97-AF65-F5344CB8AC3E}">
        <p14:creationId xmlns:p14="http://schemas.microsoft.com/office/powerpoint/2010/main" val="1354750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standard peripheral driver interfaces connect microcontroller peripherals for example with middleware that implements communication stacks, file systems, or graphic user interfaces. Each peripheral driver interface may provide multiple instances reflecting the multiple physical interfaces of the same type in a device. For example the two physical SPI interfaces are reflected with a separate Access </a:t>
            </a:r>
            <a:r>
              <a:rPr lang="en-GB" dirty="0" err="1"/>
              <a:t>Struct</a:t>
            </a:r>
            <a:r>
              <a:rPr lang="en-GB" dirty="0"/>
              <a:t> for SPI1 and SPI2. The Access </a:t>
            </a:r>
            <a:r>
              <a:rPr lang="en-GB" dirty="0" err="1"/>
              <a:t>Struct</a:t>
            </a:r>
            <a:r>
              <a:rPr lang="en-GB" dirty="0"/>
              <a:t> is the interface of a driver to the middleware component or the user application.</a:t>
            </a:r>
          </a:p>
          <a:p>
            <a:endParaRPr lang="en-US" dirty="0"/>
          </a:p>
        </p:txBody>
      </p:sp>
      <p:sp>
        <p:nvSpPr>
          <p:cNvPr id="4" name="Slide Number Placeholder 3"/>
          <p:cNvSpPr>
            <a:spLocks noGrp="1"/>
          </p:cNvSpPr>
          <p:nvPr>
            <p:ph type="sldNum" sz="quarter" idx="10"/>
          </p:nvPr>
        </p:nvSpPr>
        <p:spPr/>
        <p:txBody>
          <a:bodyPr/>
          <a:lstStyle/>
          <a:p>
            <a:fld id="{579786E7-EDAB-724E-B5AE-1BDD6B8AC677}" type="slidenum">
              <a:rPr lang="en-US" smtClean="0"/>
              <a:pPr/>
              <a:t>2</a:t>
            </a:fld>
            <a:endParaRPr lang="en-US"/>
          </a:p>
        </p:txBody>
      </p:sp>
    </p:spTree>
    <p:extLst>
      <p:ext uri="{BB962C8B-B14F-4D97-AF65-F5344CB8AC3E}">
        <p14:creationId xmlns:p14="http://schemas.microsoft.com/office/powerpoint/2010/main" val="1354750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The standard peripheral driver interfaces connect microcontroller peripherals for example with middleware that implements communication stacks, file systems, or graphic user interfaces. Each peripheral driver interface may provide multiple instances reflecting the multiple physical interfaces of the same type in a device. For example the two physical SPI interfaces are reflected with a separate Access </a:t>
            </a:r>
            <a:r>
              <a:rPr lang="en-GB" dirty="0" err="1"/>
              <a:t>Struct</a:t>
            </a:r>
            <a:r>
              <a:rPr lang="en-GB" dirty="0"/>
              <a:t> for SPI1 and SPI2. The Access </a:t>
            </a:r>
            <a:r>
              <a:rPr lang="en-GB" dirty="0" err="1"/>
              <a:t>Struct</a:t>
            </a:r>
            <a:r>
              <a:rPr lang="en-GB" dirty="0"/>
              <a:t> is the interface of a driver to the middleware component or the user application.</a:t>
            </a:r>
          </a:p>
          <a:p>
            <a:endParaRPr lang="en-US" dirty="0"/>
          </a:p>
        </p:txBody>
      </p:sp>
      <p:sp>
        <p:nvSpPr>
          <p:cNvPr id="4" name="Slide Number Placeholder 3"/>
          <p:cNvSpPr>
            <a:spLocks noGrp="1"/>
          </p:cNvSpPr>
          <p:nvPr>
            <p:ph type="sldNum" sz="quarter" idx="10"/>
          </p:nvPr>
        </p:nvSpPr>
        <p:spPr/>
        <p:txBody>
          <a:bodyPr/>
          <a:lstStyle/>
          <a:p>
            <a:fld id="{579786E7-EDAB-724E-B5AE-1BDD6B8AC677}" type="slidenum">
              <a:rPr lang="en-US" smtClean="0"/>
              <a:pPr/>
              <a:t>3</a:t>
            </a:fld>
            <a:endParaRPr lang="en-US"/>
          </a:p>
        </p:txBody>
      </p:sp>
    </p:spTree>
    <p:extLst>
      <p:ext uri="{BB962C8B-B14F-4D97-AF65-F5344CB8AC3E}">
        <p14:creationId xmlns:p14="http://schemas.microsoft.com/office/powerpoint/2010/main" val="269784289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5" name="Title 4"/>
          <p:cNvSpPr>
            <a:spLocks noGrp="1"/>
          </p:cNvSpPr>
          <p:nvPr>
            <p:ph type="ctrTitle" hasCustomPrompt="1"/>
          </p:nvPr>
        </p:nvSpPr>
        <p:spPr>
          <a:xfrm>
            <a:off x="900000" y="1440000"/>
            <a:ext cx="11037125" cy="1920000"/>
          </a:xfrm>
        </p:spPr>
        <p:txBody>
          <a:bodyPr lIns="0" tIns="0" rIns="0" bIns="0">
            <a:normAutofit/>
          </a:bodyPr>
          <a:lstStyle>
            <a:lvl1pPr algn="r">
              <a:defRPr sz="4800" b="0">
                <a:solidFill>
                  <a:schemeClr val="accent1"/>
                </a:solidFill>
                <a:effectLst/>
              </a:defRPr>
            </a:lvl1pPr>
          </a:lstStyle>
          <a:p>
            <a:r>
              <a:rPr kumimoji="0" lang="en-GB" dirty="0"/>
              <a:t>Click to Edit Title</a:t>
            </a:r>
            <a:endParaRPr kumimoji="0" lang="en-US" dirty="0"/>
          </a:p>
        </p:txBody>
      </p:sp>
      <p:sp>
        <p:nvSpPr>
          <p:cNvPr id="20" name="Subtitle 19"/>
          <p:cNvSpPr>
            <a:spLocks noGrp="1"/>
          </p:cNvSpPr>
          <p:nvPr>
            <p:ph type="subTitle" idx="1" hasCustomPrompt="1"/>
          </p:nvPr>
        </p:nvSpPr>
        <p:spPr>
          <a:xfrm>
            <a:off x="900000" y="3600000"/>
            <a:ext cx="11037125" cy="960000"/>
          </a:xfrm>
        </p:spPr>
        <p:txBody>
          <a:bodyPr lIns="0" tIns="0" rIns="0"/>
          <a:lstStyle>
            <a:lvl1pPr marL="36576" indent="0" algn="r">
              <a:spcBef>
                <a:spcPts val="0"/>
              </a:spcBef>
              <a:buNone/>
              <a:defRPr sz="3200">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GB" dirty="0"/>
              <a:t>Click to edit subtitle</a:t>
            </a:r>
            <a:endParaRPr kumimoji="0"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 Column Slide">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81546" y="1440000"/>
            <a:ext cx="11155753" cy="4680000"/>
          </a:xfrm>
        </p:spPr>
        <p:txBody>
          <a:bodyPr/>
          <a:lstStyle>
            <a:lvl1pPr>
              <a:defRPr sz="2400"/>
            </a:lvl1pPr>
            <a:lvl2pPr>
              <a:defRPr sz="2000"/>
            </a:lvl2pPr>
            <a:lvl3pPr>
              <a:defRPr sz="2000"/>
            </a:lvl3pPr>
            <a:lvl4pPr>
              <a:defRPr sz="2000"/>
            </a:lvl4pPr>
            <a:lvl5pPr>
              <a:defRPr sz="2000"/>
            </a:lvl5pPr>
          </a:lstStyle>
          <a:p>
            <a:pPr lvl="0" eaLnBrk="1" latinLnBrk="0" hangingPunct="1"/>
            <a:r>
              <a:rPr lang="en-GB" dirty="0"/>
              <a:t>Click to edit text</a:t>
            </a:r>
          </a:p>
          <a:p>
            <a:pPr lvl="1" eaLnBrk="1" latinLnBrk="0" hangingPunct="1"/>
            <a:r>
              <a:rPr lang="en-GB" dirty="0"/>
              <a:t>Second level</a:t>
            </a:r>
          </a:p>
          <a:p>
            <a:pPr lvl="2" eaLnBrk="1" latinLnBrk="0" hangingPunct="1"/>
            <a:r>
              <a:rPr lang="en-GB" dirty="0"/>
              <a:t>Third level</a:t>
            </a:r>
          </a:p>
          <a:p>
            <a:pPr lvl="3" eaLnBrk="1" latinLnBrk="0" hangingPunct="1"/>
            <a:r>
              <a:rPr lang="en-GB" dirty="0"/>
              <a:t>Fourth level</a:t>
            </a:r>
          </a:p>
          <a:p>
            <a:pPr lvl="4" eaLnBrk="1" latinLnBrk="0" hangingPunct="1"/>
            <a:r>
              <a:rPr lang="en-GB" dirty="0"/>
              <a:t>Fifth level</a:t>
            </a:r>
            <a:endParaRPr kumimoji="0" lang="en-US" dirty="0"/>
          </a:p>
        </p:txBody>
      </p:sp>
      <p:sp>
        <p:nvSpPr>
          <p:cNvPr id="9" name="Title 8"/>
          <p:cNvSpPr>
            <a:spLocks noGrp="1"/>
          </p:cNvSpPr>
          <p:nvPr>
            <p:ph type="title" hasCustomPrompt="1"/>
          </p:nvPr>
        </p:nvSpPr>
        <p:spPr/>
        <p:txBody>
          <a:bodyPr/>
          <a:lstStyle/>
          <a:p>
            <a:r>
              <a:rPr lang="en-GB" dirty="0"/>
              <a:t>Click to Edit Title</a:t>
            </a:r>
            <a:endParaRPr lang="en-US" dirty="0"/>
          </a:p>
        </p:txBody>
      </p:sp>
      <p:sp>
        <p:nvSpPr>
          <p:cNvPr id="14" name="TextBox 13"/>
          <p:cNvSpPr txBox="1"/>
          <p:nvPr/>
        </p:nvSpPr>
        <p:spPr>
          <a:xfrm>
            <a:off x="302377" y="1197429"/>
            <a:ext cx="914400" cy="914400"/>
          </a:xfrm>
          <a:prstGeom prst="rect">
            <a:avLst/>
          </a:prstGeom>
        </p:spPr>
        <p:txBody>
          <a:bodyPr vert="horz" wrap="none" lIns="0" tIns="0" rIns="0" bIns="0" rtlCol="0" anchor="t">
            <a:normAutofit/>
          </a:bodyPr>
          <a:lstStyle/>
          <a:p>
            <a:endParaRPr lang="en-US" dirty="0"/>
          </a:p>
        </p:txBody>
      </p:sp>
    </p:spTree>
    <p:extLst>
      <p:ext uri="{BB962C8B-B14F-4D97-AF65-F5344CB8AC3E}">
        <p14:creationId xmlns:p14="http://schemas.microsoft.com/office/powerpoint/2010/main" val="1779627897"/>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2 Column Slide">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kumimoji="0" lang="en-GB" dirty="0"/>
              <a:t>Click to Edit Title</a:t>
            </a:r>
            <a:endParaRPr kumimoji="0" lang="en-US" dirty="0"/>
          </a:p>
        </p:txBody>
      </p:sp>
      <p:sp>
        <p:nvSpPr>
          <p:cNvPr id="3" name="Content Placeholder 2"/>
          <p:cNvSpPr>
            <a:spLocks noGrp="1"/>
          </p:cNvSpPr>
          <p:nvPr>
            <p:ph sz="half" idx="1" hasCustomPrompt="1"/>
          </p:nvPr>
        </p:nvSpPr>
        <p:spPr>
          <a:xfrm>
            <a:off x="479877" y="1440000"/>
            <a:ext cx="5274338" cy="4680000"/>
          </a:xfrm>
        </p:spPr>
        <p:txBody>
          <a:bodyPr/>
          <a:lstStyle>
            <a:lvl1pPr>
              <a:defRPr sz="2400"/>
            </a:lvl1pPr>
            <a:lvl2pPr>
              <a:defRPr sz="2000"/>
            </a:lvl2pPr>
            <a:lvl3pPr>
              <a:defRPr sz="2000"/>
            </a:lvl3pPr>
            <a:lvl4pPr>
              <a:defRPr sz="2000"/>
            </a:lvl4pPr>
            <a:lvl5pPr>
              <a:defRPr sz="2000"/>
            </a:lvl5pPr>
          </a:lstStyle>
          <a:p>
            <a:pPr lvl="0" eaLnBrk="1" latinLnBrk="0" hangingPunct="1"/>
            <a:r>
              <a:rPr lang="en-GB" dirty="0"/>
              <a:t>Click to edit text</a:t>
            </a:r>
          </a:p>
          <a:p>
            <a:pPr lvl="1" eaLnBrk="1" latinLnBrk="0" hangingPunct="1"/>
            <a:r>
              <a:rPr lang="en-GB" dirty="0"/>
              <a:t>Second level</a:t>
            </a:r>
          </a:p>
          <a:p>
            <a:pPr lvl="2" eaLnBrk="1" latinLnBrk="0" hangingPunct="1"/>
            <a:r>
              <a:rPr lang="en-GB" dirty="0"/>
              <a:t>Third level</a:t>
            </a:r>
          </a:p>
          <a:p>
            <a:pPr lvl="3" eaLnBrk="1" latinLnBrk="0" hangingPunct="1"/>
            <a:r>
              <a:rPr lang="en-GB" dirty="0"/>
              <a:t>Fourth level</a:t>
            </a:r>
          </a:p>
          <a:p>
            <a:pPr lvl="4" eaLnBrk="1" latinLnBrk="0" hangingPunct="1"/>
            <a:r>
              <a:rPr lang="en-GB" dirty="0"/>
              <a:t>Fifth level</a:t>
            </a:r>
            <a:endParaRPr kumimoji="0" lang="en-US" dirty="0"/>
          </a:p>
        </p:txBody>
      </p:sp>
      <p:sp>
        <p:nvSpPr>
          <p:cNvPr id="4" name="Content Placeholder 3"/>
          <p:cNvSpPr>
            <a:spLocks noGrp="1"/>
          </p:cNvSpPr>
          <p:nvPr>
            <p:ph sz="half" idx="2" hasCustomPrompt="1"/>
          </p:nvPr>
        </p:nvSpPr>
        <p:spPr>
          <a:xfrm>
            <a:off x="6076198" y="1440000"/>
            <a:ext cx="5561102" cy="4680000"/>
          </a:xfrm>
        </p:spPr>
        <p:txBody>
          <a:bodyPr/>
          <a:lstStyle>
            <a:lvl1pPr>
              <a:defRPr sz="2400"/>
            </a:lvl1pPr>
            <a:lvl2pPr>
              <a:defRPr sz="2000"/>
            </a:lvl2pPr>
            <a:lvl3pPr>
              <a:defRPr sz="2000"/>
            </a:lvl3pPr>
            <a:lvl4pPr>
              <a:defRPr sz="2000"/>
            </a:lvl4pPr>
            <a:lvl5pPr>
              <a:defRPr sz="2000"/>
            </a:lvl5pPr>
          </a:lstStyle>
          <a:p>
            <a:pPr lvl="0" eaLnBrk="1" latinLnBrk="0" hangingPunct="1"/>
            <a:r>
              <a:rPr lang="en-GB" dirty="0"/>
              <a:t>Click to edit text</a:t>
            </a:r>
          </a:p>
          <a:p>
            <a:pPr lvl="1" eaLnBrk="1" latinLnBrk="0" hangingPunct="1"/>
            <a:r>
              <a:rPr lang="en-GB" dirty="0"/>
              <a:t>Second level</a:t>
            </a:r>
          </a:p>
          <a:p>
            <a:pPr lvl="2" eaLnBrk="1" latinLnBrk="0" hangingPunct="1"/>
            <a:r>
              <a:rPr lang="en-GB" dirty="0"/>
              <a:t>Third level</a:t>
            </a:r>
          </a:p>
          <a:p>
            <a:pPr lvl="3" eaLnBrk="1" latinLnBrk="0" hangingPunct="1"/>
            <a:r>
              <a:rPr lang="en-GB" dirty="0"/>
              <a:t>Fourth level</a:t>
            </a:r>
          </a:p>
          <a:p>
            <a:pPr lvl="4" eaLnBrk="1" latinLnBrk="0" hangingPunct="1"/>
            <a:r>
              <a:rPr lang="en-GB" dirty="0"/>
              <a:t>Fifth level</a:t>
            </a:r>
            <a:endParaRPr kumimoji="0" lang="en-US" dirty="0"/>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2 Column Subtitle">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81547" y="1440000"/>
            <a:ext cx="5274338" cy="4680000"/>
          </a:xfrm>
        </p:spPr>
        <p:txBody>
          <a:bodyPr/>
          <a:lstStyle>
            <a:lvl1pPr>
              <a:defRPr sz="2400"/>
            </a:lvl1pPr>
            <a:lvl2pPr>
              <a:defRPr sz="2000"/>
            </a:lvl2pPr>
            <a:lvl3pPr>
              <a:defRPr sz="2000"/>
            </a:lvl3pPr>
            <a:lvl4pPr>
              <a:defRPr sz="2000"/>
            </a:lvl4pPr>
            <a:lvl5pPr>
              <a:defRPr sz="2000"/>
            </a:lvl5pPr>
          </a:lstStyle>
          <a:p>
            <a:pPr lvl="0" eaLnBrk="1" latinLnBrk="0" hangingPunct="1"/>
            <a:r>
              <a:rPr lang="en-GB" dirty="0"/>
              <a:t>Click to edit text</a:t>
            </a:r>
          </a:p>
          <a:p>
            <a:pPr lvl="1" eaLnBrk="1" latinLnBrk="0" hangingPunct="1"/>
            <a:r>
              <a:rPr lang="en-GB" dirty="0"/>
              <a:t>Second level</a:t>
            </a:r>
          </a:p>
          <a:p>
            <a:pPr lvl="2" eaLnBrk="1" latinLnBrk="0" hangingPunct="1"/>
            <a:r>
              <a:rPr lang="en-GB" dirty="0"/>
              <a:t>Third level</a:t>
            </a:r>
          </a:p>
          <a:p>
            <a:pPr lvl="3" eaLnBrk="1" latinLnBrk="0" hangingPunct="1"/>
            <a:r>
              <a:rPr lang="en-GB" dirty="0"/>
              <a:t>Fourth level</a:t>
            </a:r>
          </a:p>
          <a:p>
            <a:pPr lvl="4" eaLnBrk="1" latinLnBrk="0" hangingPunct="1"/>
            <a:r>
              <a:rPr lang="en-GB" dirty="0"/>
              <a:t>Fifth level</a:t>
            </a:r>
            <a:endParaRPr kumimoji="0" lang="en-US" dirty="0"/>
          </a:p>
        </p:txBody>
      </p:sp>
      <p:sp>
        <p:nvSpPr>
          <p:cNvPr id="4" name="Content Placeholder 3"/>
          <p:cNvSpPr>
            <a:spLocks noGrp="1"/>
          </p:cNvSpPr>
          <p:nvPr>
            <p:ph sz="half" idx="2" hasCustomPrompt="1"/>
          </p:nvPr>
        </p:nvSpPr>
        <p:spPr>
          <a:xfrm>
            <a:off x="6076198" y="1440000"/>
            <a:ext cx="5561102" cy="4680000"/>
          </a:xfrm>
        </p:spPr>
        <p:txBody>
          <a:bodyPr/>
          <a:lstStyle>
            <a:lvl1pPr>
              <a:defRPr sz="2400"/>
            </a:lvl1pPr>
            <a:lvl2pPr>
              <a:defRPr sz="2000"/>
            </a:lvl2pPr>
            <a:lvl3pPr>
              <a:defRPr sz="2000"/>
            </a:lvl3pPr>
            <a:lvl4pPr>
              <a:defRPr sz="2000"/>
            </a:lvl4pPr>
            <a:lvl5pPr>
              <a:defRPr sz="2000"/>
            </a:lvl5pPr>
          </a:lstStyle>
          <a:p>
            <a:pPr lvl="0" eaLnBrk="1" latinLnBrk="0" hangingPunct="1"/>
            <a:r>
              <a:rPr lang="en-GB" dirty="0"/>
              <a:t>Click to edit text</a:t>
            </a:r>
          </a:p>
          <a:p>
            <a:pPr lvl="1" eaLnBrk="1" latinLnBrk="0" hangingPunct="1"/>
            <a:r>
              <a:rPr lang="en-GB" dirty="0"/>
              <a:t>Second level</a:t>
            </a:r>
          </a:p>
          <a:p>
            <a:pPr lvl="2" eaLnBrk="1" latinLnBrk="0" hangingPunct="1"/>
            <a:r>
              <a:rPr lang="en-GB" dirty="0"/>
              <a:t>Third level</a:t>
            </a:r>
          </a:p>
          <a:p>
            <a:pPr lvl="3" eaLnBrk="1" latinLnBrk="0" hangingPunct="1"/>
            <a:r>
              <a:rPr lang="en-GB" dirty="0"/>
              <a:t>Fourth level</a:t>
            </a:r>
          </a:p>
          <a:p>
            <a:pPr lvl="4" eaLnBrk="1" latinLnBrk="0" hangingPunct="1"/>
            <a:r>
              <a:rPr lang="en-GB" dirty="0"/>
              <a:t>Fifth level</a:t>
            </a:r>
            <a:endParaRPr kumimoji="0" lang="en-US" dirty="0"/>
          </a:p>
        </p:txBody>
      </p:sp>
      <p:sp>
        <p:nvSpPr>
          <p:cNvPr id="9" name="Title 8"/>
          <p:cNvSpPr>
            <a:spLocks noGrp="1"/>
          </p:cNvSpPr>
          <p:nvPr>
            <p:ph type="title" hasCustomPrompt="1"/>
          </p:nvPr>
        </p:nvSpPr>
        <p:spPr/>
        <p:txBody>
          <a:bodyPr/>
          <a:lstStyle/>
          <a:p>
            <a:r>
              <a:rPr lang="en-GB" dirty="0"/>
              <a:t>Click to Edit Title</a:t>
            </a:r>
            <a:endParaRPr lang="en-US" dirty="0"/>
          </a:p>
        </p:txBody>
      </p:sp>
      <p:sp>
        <p:nvSpPr>
          <p:cNvPr id="13" name="Text Placeholder 12"/>
          <p:cNvSpPr>
            <a:spLocks noGrp="1"/>
          </p:cNvSpPr>
          <p:nvPr>
            <p:ph type="body" sz="quarter" idx="10" hasCustomPrompt="1"/>
          </p:nvPr>
        </p:nvSpPr>
        <p:spPr>
          <a:xfrm>
            <a:off x="498608" y="920442"/>
            <a:ext cx="11160000" cy="396000"/>
          </a:xfrm>
        </p:spPr>
        <p:txBody>
          <a:bodyPr/>
          <a:lstStyle>
            <a:lvl1pPr marL="0" indent="0">
              <a:buNone/>
              <a:defRPr sz="2400">
                <a:solidFill>
                  <a:schemeClr val="accent5"/>
                </a:solidFill>
              </a:defRPr>
            </a:lvl1pPr>
          </a:lstStyle>
          <a:p>
            <a:pPr lvl="0"/>
            <a:r>
              <a:rPr lang="en-GB" dirty="0"/>
              <a:t>Click to edit subtitle</a:t>
            </a:r>
            <a:endParaRPr lang="en-US" dirty="0"/>
          </a:p>
        </p:txBody>
      </p:sp>
      <p:sp>
        <p:nvSpPr>
          <p:cNvPr id="14" name="TextBox 13"/>
          <p:cNvSpPr txBox="1"/>
          <p:nvPr/>
        </p:nvSpPr>
        <p:spPr>
          <a:xfrm>
            <a:off x="302377" y="1197429"/>
            <a:ext cx="914400" cy="914400"/>
          </a:xfrm>
          <a:prstGeom prst="rect">
            <a:avLst/>
          </a:prstGeom>
        </p:spPr>
        <p:txBody>
          <a:bodyPr vert="horz" wrap="none" lIns="0" tIns="0" rIns="0" bIns="0" rtlCol="0" anchor="t">
            <a:normAutofit/>
          </a:bodyPr>
          <a:lstStyle/>
          <a:p>
            <a:endParaRPr lang="en-US" dirty="0"/>
          </a:p>
        </p:txBody>
      </p:sp>
    </p:spTree>
    <p:extLst>
      <p:ext uri="{BB962C8B-B14F-4D97-AF65-F5344CB8AC3E}">
        <p14:creationId xmlns:p14="http://schemas.microsoft.com/office/powerpoint/2010/main" val="1997453434"/>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 Column Subtitle">
    <p:spTree>
      <p:nvGrpSpPr>
        <p:cNvPr id="1" name=""/>
        <p:cNvGrpSpPr/>
        <p:nvPr/>
      </p:nvGrpSpPr>
      <p:grpSpPr>
        <a:xfrm>
          <a:off x="0" y="0"/>
          <a:ext cx="0" cy="0"/>
          <a:chOff x="0" y="0"/>
          <a:chExt cx="0" cy="0"/>
        </a:xfrm>
      </p:grpSpPr>
      <p:sp>
        <p:nvSpPr>
          <p:cNvPr id="3" name="Content Placeholder 2"/>
          <p:cNvSpPr>
            <a:spLocks noGrp="1"/>
          </p:cNvSpPr>
          <p:nvPr>
            <p:ph sz="half" idx="1" hasCustomPrompt="1"/>
          </p:nvPr>
        </p:nvSpPr>
        <p:spPr>
          <a:xfrm>
            <a:off x="481546" y="1440000"/>
            <a:ext cx="11155753" cy="4680000"/>
          </a:xfrm>
        </p:spPr>
        <p:txBody>
          <a:bodyPr/>
          <a:lstStyle>
            <a:lvl1pPr>
              <a:defRPr sz="2400"/>
            </a:lvl1pPr>
            <a:lvl2pPr>
              <a:defRPr sz="2000"/>
            </a:lvl2pPr>
            <a:lvl3pPr>
              <a:defRPr sz="2000"/>
            </a:lvl3pPr>
            <a:lvl4pPr>
              <a:defRPr sz="2000"/>
            </a:lvl4pPr>
            <a:lvl5pPr>
              <a:defRPr sz="2000"/>
            </a:lvl5pPr>
          </a:lstStyle>
          <a:p>
            <a:pPr lvl="0" eaLnBrk="1" latinLnBrk="0" hangingPunct="1"/>
            <a:r>
              <a:rPr lang="en-GB" dirty="0"/>
              <a:t>Click to edit text</a:t>
            </a:r>
          </a:p>
          <a:p>
            <a:pPr lvl="1" eaLnBrk="1" latinLnBrk="0" hangingPunct="1"/>
            <a:r>
              <a:rPr lang="en-GB" dirty="0"/>
              <a:t>Second level</a:t>
            </a:r>
          </a:p>
          <a:p>
            <a:pPr lvl="2" eaLnBrk="1" latinLnBrk="0" hangingPunct="1"/>
            <a:r>
              <a:rPr lang="en-GB" dirty="0"/>
              <a:t>Third level</a:t>
            </a:r>
          </a:p>
          <a:p>
            <a:pPr lvl="3" eaLnBrk="1" latinLnBrk="0" hangingPunct="1"/>
            <a:r>
              <a:rPr lang="en-GB" dirty="0"/>
              <a:t>Fourth level</a:t>
            </a:r>
          </a:p>
          <a:p>
            <a:pPr lvl="4" eaLnBrk="1" latinLnBrk="0" hangingPunct="1"/>
            <a:r>
              <a:rPr lang="en-GB" dirty="0"/>
              <a:t>Fifth level</a:t>
            </a:r>
            <a:endParaRPr kumimoji="0" lang="en-US" dirty="0"/>
          </a:p>
        </p:txBody>
      </p:sp>
      <p:sp>
        <p:nvSpPr>
          <p:cNvPr id="9" name="Title 8"/>
          <p:cNvSpPr>
            <a:spLocks noGrp="1"/>
          </p:cNvSpPr>
          <p:nvPr>
            <p:ph type="title" hasCustomPrompt="1"/>
          </p:nvPr>
        </p:nvSpPr>
        <p:spPr/>
        <p:txBody>
          <a:bodyPr/>
          <a:lstStyle/>
          <a:p>
            <a:r>
              <a:rPr lang="en-GB" dirty="0"/>
              <a:t>Click to Edit Title</a:t>
            </a:r>
            <a:endParaRPr lang="en-US" dirty="0"/>
          </a:p>
        </p:txBody>
      </p:sp>
      <p:sp>
        <p:nvSpPr>
          <p:cNvPr id="13" name="Text Placeholder 12"/>
          <p:cNvSpPr>
            <a:spLocks noGrp="1"/>
          </p:cNvSpPr>
          <p:nvPr>
            <p:ph type="body" sz="quarter" idx="10" hasCustomPrompt="1"/>
          </p:nvPr>
        </p:nvSpPr>
        <p:spPr>
          <a:xfrm>
            <a:off x="498608" y="920442"/>
            <a:ext cx="11160000" cy="396000"/>
          </a:xfrm>
        </p:spPr>
        <p:txBody>
          <a:bodyPr/>
          <a:lstStyle>
            <a:lvl1pPr marL="0" indent="0">
              <a:buNone/>
              <a:defRPr sz="2400">
                <a:solidFill>
                  <a:schemeClr val="accent5"/>
                </a:solidFill>
              </a:defRPr>
            </a:lvl1pPr>
          </a:lstStyle>
          <a:p>
            <a:pPr lvl="0"/>
            <a:r>
              <a:rPr lang="en-GB" dirty="0"/>
              <a:t>Click to edit subtitle</a:t>
            </a:r>
            <a:endParaRPr lang="en-US" dirty="0"/>
          </a:p>
        </p:txBody>
      </p:sp>
      <p:sp>
        <p:nvSpPr>
          <p:cNvPr id="14" name="TextBox 13"/>
          <p:cNvSpPr txBox="1"/>
          <p:nvPr/>
        </p:nvSpPr>
        <p:spPr>
          <a:xfrm>
            <a:off x="302377" y="1197429"/>
            <a:ext cx="914400" cy="914400"/>
          </a:xfrm>
          <a:prstGeom prst="rect">
            <a:avLst/>
          </a:prstGeom>
        </p:spPr>
        <p:txBody>
          <a:bodyPr vert="horz" wrap="none" lIns="0" tIns="0" rIns="0" bIns="0" rtlCol="0" anchor="t">
            <a:normAutofit/>
          </a:bodyPr>
          <a:lstStyle/>
          <a:p>
            <a:endParaRPr lang="en-US" dirty="0"/>
          </a:p>
        </p:txBody>
      </p:sp>
    </p:spTree>
    <p:extLst>
      <p:ext uri="{BB962C8B-B14F-4D97-AF65-F5344CB8AC3E}">
        <p14:creationId xmlns:p14="http://schemas.microsoft.com/office/powerpoint/2010/main" val="678807110"/>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learence check 1 col">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kumimoji="0" lang="en-GB" dirty="0"/>
              <a:t>Click to Edit Title</a:t>
            </a:r>
            <a:endParaRPr kumimoji="0" lang="en-US" dirty="0"/>
          </a:p>
        </p:txBody>
      </p:sp>
      <p:sp>
        <p:nvSpPr>
          <p:cNvPr id="3" name="Content Placeholder 2"/>
          <p:cNvSpPr>
            <a:spLocks noGrp="1"/>
          </p:cNvSpPr>
          <p:nvPr>
            <p:ph sz="half" idx="1" hasCustomPrompt="1"/>
          </p:nvPr>
        </p:nvSpPr>
        <p:spPr>
          <a:xfrm>
            <a:off x="479875" y="1440000"/>
            <a:ext cx="11157425" cy="4680000"/>
          </a:xfrm>
        </p:spPr>
        <p:txBody>
          <a:bodyPr/>
          <a:lstStyle>
            <a:lvl1pPr>
              <a:defRPr sz="2400"/>
            </a:lvl1pPr>
            <a:lvl2pPr>
              <a:defRPr sz="2000"/>
            </a:lvl2pPr>
            <a:lvl3pPr>
              <a:defRPr sz="2000"/>
            </a:lvl3pPr>
            <a:lvl4pPr>
              <a:defRPr sz="2000"/>
            </a:lvl4pPr>
            <a:lvl5pPr>
              <a:defRPr sz="2000"/>
            </a:lvl5pPr>
          </a:lstStyle>
          <a:p>
            <a:pPr lvl="0" eaLnBrk="1" latinLnBrk="0" hangingPunct="1"/>
            <a:r>
              <a:rPr lang="en-GB" dirty="0"/>
              <a:t>Click to edit text</a:t>
            </a:r>
          </a:p>
          <a:p>
            <a:pPr lvl="1" eaLnBrk="1" latinLnBrk="0" hangingPunct="1"/>
            <a:r>
              <a:rPr lang="en-GB" dirty="0"/>
              <a:t>Second level</a:t>
            </a:r>
          </a:p>
          <a:p>
            <a:pPr lvl="2" eaLnBrk="1" latinLnBrk="0" hangingPunct="1"/>
            <a:r>
              <a:rPr lang="en-GB" dirty="0"/>
              <a:t>Third level</a:t>
            </a:r>
          </a:p>
          <a:p>
            <a:pPr lvl="3" eaLnBrk="1" latinLnBrk="0" hangingPunct="1"/>
            <a:r>
              <a:rPr lang="en-GB" dirty="0"/>
              <a:t>Fourth level</a:t>
            </a:r>
          </a:p>
          <a:p>
            <a:pPr lvl="4" eaLnBrk="1" latinLnBrk="0" hangingPunct="1"/>
            <a:r>
              <a:rPr lang="en-GB" dirty="0"/>
              <a:t>Fifth level</a:t>
            </a:r>
            <a:endParaRPr kumimoji="0" lang="en-US" dirty="0"/>
          </a:p>
        </p:txBody>
      </p:sp>
      <p:sp>
        <p:nvSpPr>
          <p:cNvPr id="7" name="Rectangle 6"/>
          <p:cNvSpPr/>
          <p:nvPr/>
        </p:nvSpPr>
        <p:spPr bwMode="auto">
          <a:xfrm>
            <a:off x="0" y="1524000"/>
            <a:ext cx="12188825" cy="4581407"/>
          </a:xfrm>
          <a:prstGeom prst="rect">
            <a:avLst/>
          </a:prstGeom>
          <a:noFill/>
          <a:ln w="19050" cap="flat" cmpd="sng" algn="ctr">
            <a:solidFill>
              <a:schemeClr val="bg1">
                <a:lumMod val="75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a:ln>
                <a:noFill/>
              </a:ln>
              <a:solidFill>
                <a:srgbClr val="000000"/>
              </a:solidFill>
              <a:effectLst/>
              <a:latin typeface="Arial" charset="0"/>
              <a:ea typeface="MS PGothic" pitchFamily="34" charset="-128"/>
            </a:endParaRPr>
          </a:p>
        </p:txBody>
      </p:sp>
      <p:sp>
        <p:nvSpPr>
          <p:cNvPr id="8" name="Rectangle 7"/>
          <p:cNvSpPr/>
          <p:nvPr/>
        </p:nvSpPr>
        <p:spPr bwMode="auto">
          <a:xfrm>
            <a:off x="3988284" y="1023286"/>
            <a:ext cx="4082649" cy="493062"/>
          </a:xfrm>
          <a:prstGeom prst="rect">
            <a:avLst/>
          </a:prstGeom>
          <a:solidFill>
            <a:schemeClr val="bg1">
              <a:lumMod val="75000"/>
            </a:schemeClr>
          </a:solidFill>
          <a:ln w="1905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a:ln>
                  <a:noFill/>
                </a:ln>
                <a:solidFill>
                  <a:srgbClr val="FFFFFF"/>
                </a:solidFill>
                <a:effectLst/>
                <a:latin typeface="Arial" charset="0"/>
                <a:ea typeface="MS PGothic" pitchFamily="34" charset="-128"/>
              </a:rPr>
              <a:t>Approximate</a:t>
            </a:r>
            <a:r>
              <a:rPr kumimoji="0" lang="en-US" sz="1000" b="1" i="0" u="none" strike="noStrike" cap="none" normalizeH="0" dirty="0">
                <a:ln>
                  <a:noFill/>
                </a:ln>
                <a:solidFill>
                  <a:srgbClr val="FFFFFF"/>
                </a:solidFill>
                <a:effectLst/>
                <a:latin typeface="Arial" charset="0"/>
                <a:ea typeface="MS PGothic" pitchFamily="34" charset="-128"/>
              </a:rPr>
              <a:t> clearance</a:t>
            </a:r>
            <a:endParaRPr kumimoji="0" lang="en-US" sz="1000" b="1" i="0" u="none" strike="noStrike" cap="none" normalizeH="0" baseline="0" dirty="0">
              <a:ln>
                <a:noFill/>
              </a:ln>
              <a:solidFill>
                <a:srgbClr val="FFFFFF"/>
              </a:solidFill>
              <a:effectLst/>
              <a:latin typeface="Arial" charset="0"/>
              <a:ea typeface="MS PGothic" pitchFamily="34" charset="-128"/>
            </a:endParaRPr>
          </a:p>
        </p:txBody>
      </p:sp>
      <p:sp>
        <p:nvSpPr>
          <p:cNvPr id="9" name="Rectangle 8"/>
          <p:cNvSpPr/>
          <p:nvPr/>
        </p:nvSpPr>
        <p:spPr bwMode="auto">
          <a:xfrm>
            <a:off x="3988284" y="6105407"/>
            <a:ext cx="4082649" cy="752593"/>
          </a:xfrm>
          <a:prstGeom prst="rect">
            <a:avLst/>
          </a:prstGeom>
          <a:solidFill>
            <a:schemeClr val="bg1">
              <a:lumMod val="75000"/>
            </a:schemeClr>
          </a:solidFill>
          <a:ln w="1905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defTabSz="914400" fontAlgn="base">
              <a:spcBef>
                <a:spcPct val="0"/>
              </a:spcBef>
              <a:spcAft>
                <a:spcPct val="0"/>
              </a:spcAft>
            </a:pPr>
            <a:r>
              <a:rPr lang="en-US" sz="1000" b="1" dirty="0">
                <a:solidFill>
                  <a:srgbClr val="FFFFFF"/>
                </a:solidFill>
                <a:latin typeface="Arial" charset="0"/>
                <a:ea typeface="MS PGothic" pitchFamily="34" charset="-128"/>
              </a:rPr>
              <a:t>Approximate clearance</a:t>
            </a:r>
          </a:p>
        </p:txBody>
      </p:sp>
      <p:sp>
        <p:nvSpPr>
          <p:cNvPr id="11" name="Rectangle 10"/>
          <p:cNvSpPr/>
          <p:nvPr userDrawn="1"/>
        </p:nvSpPr>
        <p:spPr bwMode="auto">
          <a:xfrm>
            <a:off x="3988284" y="835138"/>
            <a:ext cx="4082649" cy="493062"/>
          </a:xfrm>
          <a:prstGeom prst="rect">
            <a:avLst/>
          </a:prstGeom>
          <a:solidFill>
            <a:schemeClr val="bg1">
              <a:lumMod val="75000"/>
            </a:schemeClr>
          </a:solidFill>
          <a:ln w="1905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a:ln>
                  <a:noFill/>
                </a:ln>
                <a:solidFill>
                  <a:srgbClr val="FFFFFF"/>
                </a:solidFill>
                <a:effectLst/>
                <a:latin typeface="Arial" charset="0"/>
                <a:ea typeface="MS PGothic" pitchFamily="34" charset="-128"/>
              </a:rPr>
              <a:t>Approximate</a:t>
            </a:r>
            <a:r>
              <a:rPr kumimoji="0" lang="en-US" sz="1000" b="1" i="0" u="none" strike="noStrike" cap="none" normalizeH="0" dirty="0">
                <a:ln>
                  <a:noFill/>
                </a:ln>
                <a:solidFill>
                  <a:srgbClr val="FFFFFF"/>
                </a:solidFill>
                <a:effectLst/>
                <a:latin typeface="Arial" charset="0"/>
                <a:ea typeface="MS PGothic" pitchFamily="34" charset="-128"/>
              </a:rPr>
              <a:t> clearance</a:t>
            </a:r>
            <a:endParaRPr kumimoji="0" lang="en-US" sz="1000" b="1" i="0" u="none" strike="noStrike" cap="none" normalizeH="0" baseline="0" dirty="0">
              <a:ln>
                <a:noFill/>
              </a:ln>
              <a:solidFill>
                <a:srgbClr val="FFFFFF"/>
              </a:solidFill>
              <a:effectLst/>
              <a:latin typeface="Arial" charset="0"/>
              <a:ea typeface="MS PGothic" pitchFamily="34" charset="-128"/>
            </a:endParaRPr>
          </a:p>
        </p:txBody>
      </p:sp>
      <p:sp>
        <p:nvSpPr>
          <p:cNvPr id="12" name="Rectangle 11"/>
          <p:cNvSpPr/>
          <p:nvPr userDrawn="1"/>
        </p:nvSpPr>
        <p:spPr bwMode="auto">
          <a:xfrm>
            <a:off x="3988284" y="6153727"/>
            <a:ext cx="4082649" cy="704273"/>
          </a:xfrm>
          <a:prstGeom prst="rect">
            <a:avLst/>
          </a:prstGeom>
          <a:solidFill>
            <a:schemeClr val="bg1">
              <a:lumMod val="75000"/>
            </a:schemeClr>
          </a:solidFill>
          <a:ln w="1905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defTabSz="914400" fontAlgn="base">
              <a:spcBef>
                <a:spcPct val="0"/>
              </a:spcBef>
              <a:spcAft>
                <a:spcPct val="0"/>
              </a:spcAft>
            </a:pPr>
            <a:r>
              <a:rPr lang="en-US" sz="1000" b="1" dirty="0">
                <a:solidFill>
                  <a:srgbClr val="FFFFFF"/>
                </a:solidFill>
                <a:latin typeface="Arial" charset="0"/>
                <a:ea typeface="MS PGothic" pitchFamily="34" charset="-128"/>
              </a:rPr>
              <a:t>Approximate clearance</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Clearence check 2 col">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kumimoji="0" lang="en-GB" dirty="0"/>
              <a:t>Click to Edit Title</a:t>
            </a:r>
            <a:endParaRPr kumimoji="0" lang="en-US" dirty="0"/>
          </a:p>
        </p:txBody>
      </p:sp>
      <p:sp>
        <p:nvSpPr>
          <p:cNvPr id="5" name="Rectangle 4"/>
          <p:cNvSpPr/>
          <p:nvPr/>
        </p:nvSpPr>
        <p:spPr bwMode="auto">
          <a:xfrm>
            <a:off x="0" y="1524000"/>
            <a:ext cx="12188825" cy="4581407"/>
          </a:xfrm>
          <a:prstGeom prst="rect">
            <a:avLst/>
          </a:prstGeom>
          <a:noFill/>
          <a:ln w="19050" cap="flat" cmpd="sng" algn="ctr">
            <a:solidFill>
              <a:schemeClr val="bg1">
                <a:lumMod val="75000"/>
              </a:schemeClr>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400" b="1" i="0" u="none" strike="noStrike" cap="none" normalizeH="0" baseline="0">
              <a:ln>
                <a:noFill/>
              </a:ln>
              <a:solidFill>
                <a:srgbClr val="000000"/>
              </a:solidFill>
              <a:effectLst/>
              <a:latin typeface="Arial" charset="0"/>
              <a:ea typeface="MS PGothic" pitchFamily="34" charset="-128"/>
            </a:endParaRPr>
          </a:p>
        </p:txBody>
      </p:sp>
      <p:sp>
        <p:nvSpPr>
          <p:cNvPr id="6" name="Rectangle 5"/>
          <p:cNvSpPr/>
          <p:nvPr/>
        </p:nvSpPr>
        <p:spPr bwMode="auto">
          <a:xfrm>
            <a:off x="3988284" y="1023286"/>
            <a:ext cx="4082649" cy="493062"/>
          </a:xfrm>
          <a:prstGeom prst="rect">
            <a:avLst/>
          </a:prstGeom>
          <a:solidFill>
            <a:schemeClr val="bg1">
              <a:lumMod val="75000"/>
            </a:schemeClr>
          </a:solidFill>
          <a:ln w="1905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a:ln>
                  <a:noFill/>
                </a:ln>
                <a:solidFill>
                  <a:srgbClr val="FFFFFF"/>
                </a:solidFill>
                <a:effectLst/>
                <a:latin typeface="Arial" charset="0"/>
                <a:ea typeface="MS PGothic" pitchFamily="34" charset="-128"/>
              </a:rPr>
              <a:t>Approximate</a:t>
            </a:r>
            <a:r>
              <a:rPr kumimoji="0" lang="en-US" sz="1000" b="1" i="0" u="none" strike="noStrike" cap="none" normalizeH="0" dirty="0">
                <a:ln>
                  <a:noFill/>
                </a:ln>
                <a:solidFill>
                  <a:srgbClr val="FFFFFF"/>
                </a:solidFill>
                <a:effectLst/>
                <a:latin typeface="Arial" charset="0"/>
                <a:ea typeface="MS PGothic" pitchFamily="34" charset="-128"/>
              </a:rPr>
              <a:t> clearance</a:t>
            </a:r>
            <a:endParaRPr kumimoji="0" lang="en-US" sz="1000" b="1" i="0" u="none" strike="noStrike" cap="none" normalizeH="0" baseline="0" dirty="0">
              <a:ln>
                <a:noFill/>
              </a:ln>
              <a:solidFill>
                <a:srgbClr val="FFFFFF"/>
              </a:solidFill>
              <a:effectLst/>
              <a:latin typeface="Arial" charset="0"/>
              <a:ea typeface="MS PGothic" pitchFamily="34" charset="-128"/>
            </a:endParaRPr>
          </a:p>
        </p:txBody>
      </p:sp>
      <p:sp>
        <p:nvSpPr>
          <p:cNvPr id="7" name="Rectangle 6"/>
          <p:cNvSpPr/>
          <p:nvPr/>
        </p:nvSpPr>
        <p:spPr bwMode="auto">
          <a:xfrm>
            <a:off x="3988284" y="6105407"/>
            <a:ext cx="4082649" cy="752593"/>
          </a:xfrm>
          <a:prstGeom prst="rect">
            <a:avLst/>
          </a:prstGeom>
          <a:solidFill>
            <a:schemeClr val="bg1">
              <a:lumMod val="75000"/>
            </a:schemeClr>
          </a:solidFill>
          <a:ln w="1905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defTabSz="914400" fontAlgn="base">
              <a:spcBef>
                <a:spcPct val="0"/>
              </a:spcBef>
              <a:spcAft>
                <a:spcPct val="0"/>
              </a:spcAft>
            </a:pPr>
            <a:r>
              <a:rPr lang="en-US" sz="1000" b="1" dirty="0">
                <a:solidFill>
                  <a:srgbClr val="FFFFFF"/>
                </a:solidFill>
                <a:latin typeface="Arial" charset="0"/>
                <a:ea typeface="MS PGothic" pitchFamily="34" charset="-128"/>
              </a:rPr>
              <a:t>Approximate clearance</a:t>
            </a:r>
          </a:p>
        </p:txBody>
      </p:sp>
      <p:cxnSp>
        <p:nvCxnSpPr>
          <p:cNvPr id="11" name="Straight Connector 10"/>
          <p:cNvCxnSpPr/>
          <p:nvPr/>
        </p:nvCxnSpPr>
        <p:spPr>
          <a:xfrm>
            <a:off x="6065720" y="1316550"/>
            <a:ext cx="0" cy="5091186"/>
          </a:xfrm>
          <a:prstGeom prst="line">
            <a:avLst/>
          </a:prstGeom>
          <a:ln w="12700">
            <a:solidFill>
              <a:schemeClr val="bg1">
                <a:lumMod val="75000"/>
              </a:schemeClr>
            </a:solidFill>
            <a:tailEnd type="none"/>
          </a:ln>
          <a:effectLst/>
        </p:spPr>
        <p:style>
          <a:lnRef idx="2">
            <a:schemeClr val="accent1"/>
          </a:lnRef>
          <a:fillRef idx="0">
            <a:schemeClr val="accent1"/>
          </a:fillRef>
          <a:effectRef idx="1">
            <a:schemeClr val="accent1"/>
          </a:effectRef>
          <a:fontRef idx="minor">
            <a:schemeClr val="tx1"/>
          </a:fontRef>
        </p:style>
      </p:cxnSp>
      <p:sp>
        <p:nvSpPr>
          <p:cNvPr id="12" name="Content Placeholder 2"/>
          <p:cNvSpPr>
            <a:spLocks noGrp="1"/>
          </p:cNvSpPr>
          <p:nvPr>
            <p:ph sz="half" idx="1" hasCustomPrompt="1"/>
          </p:nvPr>
        </p:nvSpPr>
        <p:spPr>
          <a:xfrm>
            <a:off x="479877" y="1440000"/>
            <a:ext cx="5274338" cy="4680000"/>
          </a:xfrm>
        </p:spPr>
        <p:txBody>
          <a:bodyPr/>
          <a:lstStyle>
            <a:lvl1pPr>
              <a:defRPr sz="2400"/>
            </a:lvl1pPr>
            <a:lvl2pPr>
              <a:defRPr sz="2000"/>
            </a:lvl2pPr>
            <a:lvl3pPr>
              <a:defRPr sz="2000"/>
            </a:lvl3pPr>
            <a:lvl4pPr>
              <a:defRPr sz="2000"/>
            </a:lvl4pPr>
            <a:lvl5pPr>
              <a:defRPr sz="2000"/>
            </a:lvl5pPr>
          </a:lstStyle>
          <a:p>
            <a:pPr lvl="0" eaLnBrk="1" latinLnBrk="0" hangingPunct="1"/>
            <a:r>
              <a:rPr lang="en-GB" dirty="0"/>
              <a:t>Click to edit text</a:t>
            </a:r>
          </a:p>
          <a:p>
            <a:pPr lvl="1" eaLnBrk="1" latinLnBrk="0" hangingPunct="1"/>
            <a:r>
              <a:rPr lang="en-GB" dirty="0"/>
              <a:t>Second level</a:t>
            </a:r>
          </a:p>
          <a:p>
            <a:pPr lvl="2" eaLnBrk="1" latinLnBrk="0" hangingPunct="1"/>
            <a:r>
              <a:rPr lang="en-GB" dirty="0"/>
              <a:t>Third level</a:t>
            </a:r>
          </a:p>
          <a:p>
            <a:pPr lvl="3" eaLnBrk="1" latinLnBrk="0" hangingPunct="1"/>
            <a:r>
              <a:rPr lang="en-GB" dirty="0"/>
              <a:t>Fourth level</a:t>
            </a:r>
          </a:p>
          <a:p>
            <a:pPr lvl="4" eaLnBrk="1" latinLnBrk="0" hangingPunct="1"/>
            <a:r>
              <a:rPr lang="en-GB" dirty="0"/>
              <a:t>Fifth level</a:t>
            </a:r>
            <a:endParaRPr kumimoji="0" lang="en-US" dirty="0"/>
          </a:p>
        </p:txBody>
      </p:sp>
      <p:sp>
        <p:nvSpPr>
          <p:cNvPr id="13" name="Content Placeholder 3"/>
          <p:cNvSpPr>
            <a:spLocks noGrp="1"/>
          </p:cNvSpPr>
          <p:nvPr>
            <p:ph sz="half" idx="2" hasCustomPrompt="1"/>
          </p:nvPr>
        </p:nvSpPr>
        <p:spPr>
          <a:xfrm>
            <a:off x="6076800" y="1440000"/>
            <a:ext cx="5560500" cy="4680000"/>
          </a:xfrm>
        </p:spPr>
        <p:txBody>
          <a:bodyPr/>
          <a:lstStyle>
            <a:lvl1pPr>
              <a:defRPr sz="2400"/>
            </a:lvl1pPr>
            <a:lvl2pPr>
              <a:defRPr sz="2000"/>
            </a:lvl2pPr>
            <a:lvl3pPr>
              <a:defRPr sz="2000"/>
            </a:lvl3pPr>
            <a:lvl4pPr>
              <a:defRPr sz="2000"/>
            </a:lvl4pPr>
            <a:lvl5pPr>
              <a:defRPr sz="2000"/>
            </a:lvl5pPr>
          </a:lstStyle>
          <a:p>
            <a:pPr lvl="0" eaLnBrk="1" latinLnBrk="0" hangingPunct="1"/>
            <a:r>
              <a:rPr lang="en-GB" dirty="0"/>
              <a:t>Click to edit text</a:t>
            </a:r>
          </a:p>
          <a:p>
            <a:pPr lvl="1" eaLnBrk="1" latinLnBrk="0" hangingPunct="1"/>
            <a:r>
              <a:rPr lang="en-GB" dirty="0"/>
              <a:t>Second level</a:t>
            </a:r>
          </a:p>
          <a:p>
            <a:pPr lvl="2" eaLnBrk="1" latinLnBrk="0" hangingPunct="1"/>
            <a:r>
              <a:rPr lang="en-GB" dirty="0"/>
              <a:t>Third level</a:t>
            </a:r>
          </a:p>
          <a:p>
            <a:pPr lvl="3" eaLnBrk="1" latinLnBrk="0" hangingPunct="1"/>
            <a:r>
              <a:rPr lang="en-GB" dirty="0"/>
              <a:t>Fourth level</a:t>
            </a:r>
          </a:p>
          <a:p>
            <a:pPr lvl="4" eaLnBrk="1" latinLnBrk="0" hangingPunct="1"/>
            <a:r>
              <a:rPr lang="en-GB" dirty="0"/>
              <a:t>Fifth level</a:t>
            </a:r>
            <a:endParaRPr kumimoji="0" lang="en-US" dirty="0"/>
          </a:p>
        </p:txBody>
      </p:sp>
      <p:sp>
        <p:nvSpPr>
          <p:cNvPr id="10" name="Rectangle 9"/>
          <p:cNvSpPr/>
          <p:nvPr userDrawn="1"/>
        </p:nvSpPr>
        <p:spPr bwMode="auto">
          <a:xfrm>
            <a:off x="3988284" y="835138"/>
            <a:ext cx="4082649" cy="493062"/>
          </a:xfrm>
          <a:prstGeom prst="rect">
            <a:avLst/>
          </a:prstGeom>
          <a:solidFill>
            <a:schemeClr val="bg1">
              <a:lumMod val="75000"/>
            </a:schemeClr>
          </a:solidFill>
          <a:ln w="1905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r>
              <a:rPr kumimoji="0" lang="en-US" sz="1000" b="1" i="0" u="none" strike="noStrike" cap="none" normalizeH="0" baseline="0" dirty="0">
                <a:ln>
                  <a:noFill/>
                </a:ln>
                <a:solidFill>
                  <a:srgbClr val="FFFFFF"/>
                </a:solidFill>
                <a:effectLst/>
                <a:latin typeface="Arial" charset="0"/>
                <a:ea typeface="MS PGothic" pitchFamily="34" charset="-128"/>
              </a:rPr>
              <a:t>Approximate</a:t>
            </a:r>
            <a:r>
              <a:rPr kumimoji="0" lang="en-US" sz="1000" b="1" i="0" u="none" strike="noStrike" cap="none" normalizeH="0" dirty="0">
                <a:ln>
                  <a:noFill/>
                </a:ln>
                <a:solidFill>
                  <a:srgbClr val="FFFFFF"/>
                </a:solidFill>
                <a:effectLst/>
                <a:latin typeface="Arial" charset="0"/>
                <a:ea typeface="MS PGothic" pitchFamily="34" charset="-128"/>
              </a:rPr>
              <a:t> clearance</a:t>
            </a:r>
            <a:endParaRPr kumimoji="0" lang="en-US" sz="1000" b="1" i="0" u="none" strike="noStrike" cap="none" normalizeH="0" baseline="0" dirty="0">
              <a:ln>
                <a:noFill/>
              </a:ln>
              <a:solidFill>
                <a:srgbClr val="FFFFFF"/>
              </a:solidFill>
              <a:effectLst/>
              <a:latin typeface="Arial" charset="0"/>
              <a:ea typeface="MS PGothic" pitchFamily="34" charset="-128"/>
            </a:endParaRPr>
          </a:p>
        </p:txBody>
      </p:sp>
      <p:sp>
        <p:nvSpPr>
          <p:cNvPr id="14" name="Rectangle 13"/>
          <p:cNvSpPr/>
          <p:nvPr userDrawn="1"/>
        </p:nvSpPr>
        <p:spPr bwMode="auto">
          <a:xfrm>
            <a:off x="3988284" y="6153727"/>
            <a:ext cx="4082649" cy="704273"/>
          </a:xfrm>
          <a:prstGeom prst="rect">
            <a:avLst/>
          </a:prstGeom>
          <a:solidFill>
            <a:schemeClr val="bg1">
              <a:lumMod val="75000"/>
            </a:schemeClr>
          </a:solidFill>
          <a:ln w="19050"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algn="ctr" defTabSz="914400" fontAlgn="base">
              <a:spcBef>
                <a:spcPct val="0"/>
              </a:spcBef>
              <a:spcAft>
                <a:spcPct val="0"/>
              </a:spcAft>
            </a:pPr>
            <a:r>
              <a:rPr lang="en-US" sz="1000" b="1" dirty="0">
                <a:solidFill>
                  <a:srgbClr val="FFFFFF"/>
                </a:solidFill>
                <a:latin typeface="Arial" charset="0"/>
                <a:ea typeface="MS PGothic" pitchFamily="34" charset="-128"/>
              </a:rPr>
              <a:t>Approximate clearance</a:t>
            </a:r>
          </a:p>
        </p:txBody>
      </p:sp>
      <p:cxnSp>
        <p:nvCxnSpPr>
          <p:cNvPr id="15" name="Straight Connector 14"/>
          <p:cNvCxnSpPr/>
          <p:nvPr userDrawn="1"/>
        </p:nvCxnSpPr>
        <p:spPr>
          <a:xfrm>
            <a:off x="468663" y="1339852"/>
            <a:ext cx="0" cy="5067885"/>
          </a:xfrm>
          <a:prstGeom prst="line">
            <a:avLst/>
          </a:prstGeom>
          <a:ln w="12700">
            <a:solidFill>
              <a:schemeClr val="bg1">
                <a:lumMod val="75000"/>
              </a:schemeClr>
            </a:solidFill>
            <a:tailEnd type="none"/>
          </a:ln>
          <a:effectLst/>
        </p:spPr>
        <p:style>
          <a:lnRef idx="2">
            <a:schemeClr val="accent1"/>
          </a:lnRef>
          <a:fillRef idx="0">
            <a:schemeClr val="accent1"/>
          </a:fillRef>
          <a:effectRef idx="1">
            <a:schemeClr val="accent1"/>
          </a:effectRef>
          <a:fontRef idx="minor">
            <a:schemeClr val="tx1"/>
          </a:fontRef>
        </p:style>
      </p:cxnSp>
      <p:cxnSp>
        <p:nvCxnSpPr>
          <p:cNvPr id="16" name="Straight Connector 15"/>
          <p:cNvCxnSpPr/>
          <p:nvPr userDrawn="1"/>
        </p:nvCxnSpPr>
        <p:spPr>
          <a:xfrm>
            <a:off x="6065720" y="1316550"/>
            <a:ext cx="0" cy="5091186"/>
          </a:xfrm>
          <a:prstGeom prst="line">
            <a:avLst/>
          </a:prstGeom>
          <a:ln w="12700">
            <a:solidFill>
              <a:schemeClr val="bg1">
                <a:lumMod val="75000"/>
              </a:schemeClr>
            </a:solidFill>
            <a:tailEnd type="none"/>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4215347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ransistion Slide">
    <p:spTree>
      <p:nvGrpSpPr>
        <p:cNvPr id="1" name=""/>
        <p:cNvGrpSpPr/>
        <p:nvPr/>
      </p:nvGrpSpPr>
      <p:grpSpPr>
        <a:xfrm>
          <a:off x="0" y="0"/>
          <a:ext cx="0" cy="0"/>
          <a:chOff x="0" y="0"/>
          <a:chExt cx="0" cy="0"/>
        </a:xfrm>
      </p:grpSpPr>
      <p:sp>
        <p:nvSpPr>
          <p:cNvPr id="5" name="Title 4"/>
          <p:cNvSpPr>
            <a:spLocks noGrp="1"/>
          </p:cNvSpPr>
          <p:nvPr>
            <p:ph type="ctrTitle" hasCustomPrompt="1"/>
          </p:nvPr>
        </p:nvSpPr>
        <p:spPr>
          <a:xfrm>
            <a:off x="900000" y="2796212"/>
            <a:ext cx="11037125" cy="1013625"/>
          </a:xfrm>
        </p:spPr>
        <p:txBody>
          <a:bodyPr lIns="0" tIns="0" rIns="0" bIns="0">
            <a:normAutofit/>
          </a:bodyPr>
          <a:lstStyle>
            <a:lvl1pPr algn="r">
              <a:defRPr sz="4800" b="0">
                <a:solidFill>
                  <a:schemeClr val="accent1"/>
                </a:solidFill>
                <a:effectLst/>
              </a:defRPr>
            </a:lvl1pPr>
          </a:lstStyle>
          <a:p>
            <a:r>
              <a:rPr kumimoji="0" lang="en-GB" dirty="0"/>
              <a:t>Click to Edit Title</a:t>
            </a:r>
            <a:endParaRPr kumimoji="0" lang="en-US" dirty="0"/>
          </a:p>
        </p:txBody>
      </p:sp>
    </p:spTree>
    <p:extLst>
      <p:ext uri="{BB962C8B-B14F-4D97-AF65-F5344CB8AC3E}">
        <p14:creationId xmlns:p14="http://schemas.microsoft.com/office/powerpoint/2010/main" val="8394683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sp>
        <p:nvSpPr>
          <p:cNvPr id="5" name="Title 4"/>
          <p:cNvSpPr>
            <a:spLocks noGrp="1"/>
          </p:cNvSpPr>
          <p:nvPr>
            <p:ph type="ctrTitle" hasCustomPrompt="1"/>
          </p:nvPr>
        </p:nvSpPr>
        <p:spPr>
          <a:xfrm>
            <a:off x="1534990" y="2540000"/>
            <a:ext cx="9276208" cy="1479663"/>
          </a:xfrm>
        </p:spPr>
        <p:txBody>
          <a:bodyPr lIns="0" tIns="0" rIns="0" bIns="0">
            <a:noAutofit/>
          </a:bodyPr>
          <a:lstStyle>
            <a:lvl1pPr algn="l">
              <a:defRPr sz="3200" b="0" baseline="0">
                <a:solidFill>
                  <a:schemeClr val="accent1"/>
                </a:solidFill>
                <a:effectLst/>
              </a:defRPr>
            </a:lvl1pPr>
          </a:lstStyle>
          <a:p>
            <a:r>
              <a:rPr kumimoji="0" lang="en-GB" dirty="0"/>
              <a:t>Type or insert a quote into this box ensuring each line of text is as equal as possible.  There are three line to fill so please edit as required.  Character count </a:t>
            </a:r>
            <a:r>
              <a:rPr kumimoji="0" lang="en-GB" dirty="0" err="1"/>
              <a:t>approx</a:t>
            </a:r>
            <a:r>
              <a:rPr kumimoji="0" lang="en-GB" dirty="0"/>
              <a:t> 160</a:t>
            </a:r>
            <a:endParaRPr kumimoji="0" lang="en-US" dirty="0"/>
          </a:p>
        </p:txBody>
      </p:sp>
      <p:sp>
        <p:nvSpPr>
          <p:cNvPr id="12" name="TextBox 11"/>
          <p:cNvSpPr txBox="1"/>
          <p:nvPr userDrawn="1"/>
        </p:nvSpPr>
        <p:spPr>
          <a:xfrm>
            <a:off x="3358542" y="4515556"/>
            <a:ext cx="914400" cy="914400"/>
          </a:xfrm>
          <a:prstGeom prst="rect">
            <a:avLst/>
          </a:prstGeom>
        </p:spPr>
        <p:txBody>
          <a:bodyPr vert="horz" wrap="none" lIns="0" tIns="0" rIns="0" bIns="0" rtlCol="0" anchor="t">
            <a:normAutofit/>
          </a:bodyPr>
          <a:lstStyle/>
          <a:p>
            <a:endParaRPr lang="en-US" dirty="0"/>
          </a:p>
        </p:txBody>
      </p:sp>
      <p:sp>
        <p:nvSpPr>
          <p:cNvPr id="14" name="Text Placeholder 13"/>
          <p:cNvSpPr>
            <a:spLocks noGrp="1"/>
          </p:cNvSpPr>
          <p:nvPr>
            <p:ph type="body" sz="quarter" idx="11" hasCustomPrompt="1"/>
          </p:nvPr>
        </p:nvSpPr>
        <p:spPr>
          <a:xfrm>
            <a:off x="6180846" y="4524558"/>
            <a:ext cx="4710991" cy="546041"/>
          </a:xfrm>
        </p:spPr>
        <p:txBody>
          <a:bodyPr/>
          <a:lstStyle>
            <a:lvl1pPr marL="0" indent="0" algn="r">
              <a:buNone/>
              <a:defRPr sz="1200">
                <a:solidFill>
                  <a:srgbClr val="7F7F7F"/>
                </a:solidFill>
              </a:defRPr>
            </a:lvl1pPr>
            <a:lvl2pPr marL="538162" indent="0">
              <a:buNone/>
              <a:defRPr sz="1200">
                <a:solidFill>
                  <a:srgbClr val="7F7F7F"/>
                </a:solidFill>
              </a:defRPr>
            </a:lvl2pPr>
            <a:lvl3pPr marL="538162" indent="0">
              <a:buNone/>
              <a:defRPr sz="1200">
                <a:solidFill>
                  <a:srgbClr val="7F7F7F"/>
                </a:solidFill>
              </a:defRPr>
            </a:lvl3pPr>
            <a:lvl4pPr marL="538162" indent="0">
              <a:buNone/>
              <a:defRPr sz="1200">
                <a:solidFill>
                  <a:srgbClr val="7F7F7F"/>
                </a:solidFill>
              </a:defRPr>
            </a:lvl4pPr>
            <a:lvl5pPr marL="538162" indent="0">
              <a:buNone/>
              <a:defRPr sz="1200">
                <a:solidFill>
                  <a:srgbClr val="7F7F7F"/>
                </a:solidFill>
              </a:defRPr>
            </a:lvl5pPr>
          </a:lstStyle>
          <a:p>
            <a:pPr lvl="0"/>
            <a:r>
              <a:rPr lang="en-GB" dirty="0"/>
              <a:t>Type acknowledgement or source of statement</a:t>
            </a:r>
            <a:endParaRPr lang="en-US" dirty="0"/>
          </a:p>
        </p:txBody>
      </p:sp>
    </p:spTree>
    <p:extLst>
      <p:ext uri="{BB962C8B-B14F-4D97-AF65-F5344CB8AC3E}">
        <p14:creationId xmlns:p14="http://schemas.microsoft.com/office/powerpoint/2010/main" val="1432713462"/>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jpg"/><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1"/>
          <a:srcRect/>
          <a:stretch>
            <a:fillRect/>
          </a:stretch>
        </a:blipFill>
        <a:effectLst/>
      </p:bgPr>
    </p:bg>
    <p:spTree>
      <p:nvGrpSpPr>
        <p:cNvPr id="1" name=""/>
        <p:cNvGrpSpPr/>
        <p:nvPr/>
      </p:nvGrpSpPr>
      <p:grpSpPr>
        <a:xfrm>
          <a:off x="0" y="0"/>
          <a:ext cx="0" cy="0"/>
          <a:chOff x="0" y="0"/>
          <a:chExt cx="0" cy="0"/>
        </a:xfrm>
      </p:grpSpPr>
      <p:sp>
        <p:nvSpPr>
          <p:cNvPr id="13" name="Title Placeholder 12"/>
          <p:cNvSpPr>
            <a:spLocks noGrp="1"/>
          </p:cNvSpPr>
          <p:nvPr>
            <p:ph type="title"/>
          </p:nvPr>
        </p:nvSpPr>
        <p:spPr>
          <a:xfrm>
            <a:off x="479874" y="336000"/>
            <a:ext cx="11160000" cy="576000"/>
          </a:xfrm>
          <a:prstGeom prst="rect">
            <a:avLst/>
          </a:prstGeom>
        </p:spPr>
        <p:txBody>
          <a:bodyPr vert="horz" lIns="0" tIns="0" rIns="0" bIns="0" anchor="t">
            <a:normAutofit/>
          </a:bodyPr>
          <a:lstStyle/>
          <a:p>
            <a:r>
              <a:rPr kumimoji="0" lang="en-GB" dirty="0"/>
              <a:t>Click to Edit Title</a:t>
            </a:r>
            <a:endParaRPr kumimoji="0" lang="en-US" dirty="0"/>
          </a:p>
        </p:txBody>
      </p:sp>
      <p:sp>
        <p:nvSpPr>
          <p:cNvPr id="4" name="Text Placeholder 3"/>
          <p:cNvSpPr>
            <a:spLocks noGrp="1"/>
          </p:cNvSpPr>
          <p:nvPr>
            <p:ph type="body" idx="1"/>
          </p:nvPr>
        </p:nvSpPr>
        <p:spPr>
          <a:xfrm>
            <a:off x="479875" y="1440000"/>
            <a:ext cx="11157425" cy="4680000"/>
          </a:xfrm>
          <a:prstGeom prst="rect">
            <a:avLst/>
          </a:prstGeom>
        </p:spPr>
        <p:txBody>
          <a:bodyPr vert="horz" lIns="0" tIns="0" rIns="0" bIns="0">
            <a:noAutofit/>
          </a:bodyPr>
          <a:lstStyle/>
          <a:p>
            <a:pPr lvl="0" eaLnBrk="1" latinLnBrk="0" hangingPunct="1"/>
            <a:r>
              <a:rPr kumimoji="0" lang="en-GB" dirty="0"/>
              <a:t>Click to edit text</a:t>
            </a:r>
          </a:p>
          <a:p>
            <a:pPr lvl="1" eaLnBrk="1" latinLnBrk="0" hangingPunct="1"/>
            <a:r>
              <a:rPr kumimoji="0" lang="en-GB" dirty="0"/>
              <a:t>Second level</a:t>
            </a:r>
          </a:p>
          <a:p>
            <a:pPr lvl="2" eaLnBrk="1" latinLnBrk="0" hangingPunct="1"/>
            <a:r>
              <a:rPr kumimoji="0" lang="en-GB" dirty="0"/>
              <a:t>Third level</a:t>
            </a:r>
          </a:p>
          <a:p>
            <a:pPr lvl="3" eaLnBrk="1" latinLnBrk="0" hangingPunct="1"/>
            <a:r>
              <a:rPr kumimoji="0" lang="en-GB" dirty="0"/>
              <a:t>Fourth level</a:t>
            </a:r>
          </a:p>
          <a:p>
            <a:pPr lvl="4" eaLnBrk="1" latinLnBrk="0" hangingPunct="1"/>
            <a:r>
              <a:rPr kumimoji="0" lang="en-GB" dirty="0"/>
              <a:t>Fifth level</a:t>
            </a:r>
            <a:endParaRPr kumimoji="0" lang="en-US" dirty="0"/>
          </a:p>
        </p:txBody>
      </p:sp>
      <p:sp>
        <p:nvSpPr>
          <p:cNvPr id="7" name="Slide Number Placeholder 4"/>
          <p:cNvSpPr txBox="1">
            <a:spLocks/>
          </p:cNvSpPr>
          <p:nvPr/>
        </p:nvSpPr>
        <p:spPr>
          <a:xfrm>
            <a:off x="477788" y="6559369"/>
            <a:ext cx="1303046" cy="240000"/>
          </a:xfrm>
          <a:prstGeom prst="rect">
            <a:avLst/>
          </a:prstGeom>
        </p:spPr>
        <p:txBody>
          <a:bodyPr vert="horz" lIns="0" tIns="0" bIns="0" anchor="t"/>
          <a:lstStyle>
            <a:defPPr>
              <a:defRPr lang="en-US"/>
            </a:defPPr>
            <a:lvl1pPr marL="0" algn="l" defTabSz="457200" rtl="0" eaLnBrk="1" latinLnBrk="0" hangingPunct="1">
              <a:defRPr kumimoji="0" sz="1000" kern="1200">
                <a:solidFill>
                  <a:schemeClr val="tx1"/>
                </a:solidFill>
                <a:latin typeface="+mn-lt"/>
                <a:ea typeface="+mn-ea"/>
                <a:cs typeface="Gill Sans Light"/>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marL="0" marR="0" indent="0" algn="l" defTabSz="457200" rtl="0" eaLnBrk="1" fontAlgn="auto" latinLnBrk="0" hangingPunct="1">
              <a:lnSpc>
                <a:spcPct val="100000"/>
              </a:lnSpc>
              <a:spcBef>
                <a:spcPts val="0"/>
              </a:spcBef>
              <a:spcAft>
                <a:spcPts val="0"/>
              </a:spcAft>
              <a:buClrTx/>
              <a:buSzTx/>
              <a:buFontTx/>
              <a:buNone/>
              <a:tabLst/>
              <a:defRPr/>
            </a:pPr>
            <a:fld id="{319DA607-C033-414D-8F05-C963E77EB547}" type="slidenum">
              <a:rPr lang="en-US" smtClean="0"/>
              <a:pPr marL="0" marR="0" indent="0" algn="l" defTabSz="457200" rtl="0" eaLnBrk="1" fontAlgn="auto" latinLnBrk="0" hangingPunct="1">
                <a:lnSpc>
                  <a:spcPct val="100000"/>
                </a:lnSpc>
                <a:spcBef>
                  <a:spcPts val="0"/>
                </a:spcBef>
                <a:spcAft>
                  <a:spcPts val="0"/>
                </a:spcAft>
                <a:buClrTx/>
                <a:buSzTx/>
                <a:buFontTx/>
                <a:buNone/>
                <a:tabLst/>
                <a:defRPr/>
              </a:pPr>
              <a:t>‹#›</a:t>
            </a:fld>
            <a:endParaRPr lang="en-US" dirty="0"/>
          </a:p>
          <a:p>
            <a:endParaRPr lang="en-US" b="0" dirty="0"/>
          </a:p>
        </p:txBody>
      </p:sp>
    </p:spTree>
  </p:cSld>
  <p:clrMap bg1="lt1" tx1="dk1" bg2="lt2" tx2="dk2" accent1="accent1" accent2="accent2" accent3="accent3" accent4="accent4" accent5="accent5" accent6="accent6" hlink="hlink" folHlink="folHlink"/>
  <p:sldLayoutIdLst>
    <p:sldLayoutId id="2147483717" r:id="rId1"/>
    <p:sldLayoutId id="2147483728" r:id="rId2"/>
    <p:sldLayoutId id="2147483718" r:id="rId3"/>
    <p:sldLayoutId id="2147483719" r:id="rId4"/>
    <p:sldLayoutId id="2147483720" r:id="rId5"/>
    <p:sldLayoutId id="2147483721" r:id="rId6"/>
    <p:sldLayoutId id="2147483722" r:id="rId7"/>
    <p:sldLayoutId id="2147483723" r:id="rId8"/>
    <p:sldLayoutId id="2147483724" r:id="rId9"/>
  </p:sldLayoutIdLst>
  <p:hf sldNum="0" hdr="0" ftr="0" dt="0"/>
  <p:txStyles>
    <p:titleStyle>
      <a:lvl1pPr algn="l" rtl="0" eaLnBrk="1" latinLnBrk="0" hangingPunct="1">
        <a:spcBef>
          <a:spcPct val="0"/>
        </a:spcBef>
        <a:buNone/>
        <a:tabLst>
          <a:tab pos="2155825" algn="l"/>
        </a:tabLst>
        <a:defRPr kumimoji="0" sz="3800" b="0" i="0" kern="1200">
          <a:solidFill>
            <a:schemeClr val="accent1"/>
          </a:solidFill>
          <a:effectLst/>
          <a:latin typeface="Gill Sans MT"/>
          <a:ea typeface="+mj-ea"/>
          <a:cs typeface="Gill Sans MT"/>
        </a:defRPr>
      </a:lvl1pPr>
    </p:titleStyle>
    <p:bodyStyle>
      <a:lvl1pPr marL="265113" indent="-265113" algn="l" rtl="0" eaLnBrk="1" latinLnBrk="0" hangingPunct="1">
        <a:spcBef>
          <a:spcPts val="400"/>
        </a:spcBef>
        <a:buClr>
          <a:schemeClr val="accent5"/>
        </a:buClr>
        <a:buSzPct val="95000"/>
        <a:buFont typeface="Wingdings" charset="2"/>
        <a:buChar char="§"/>
        <a:defRPr kumimoji="0" sz="2400" b="0" i="0" kern="1200">
          <a:solidFill>
            <a:schemeClr val="tx1"/>
          </a:solidFill>
          <a:effectLst/>
          <a:latin typeface="Gill Sans MT"/>
          <a:ea typeface="+mn-ea"/>
          <a:cs typeface="Gill Sans MT"/>
        </a:defRPr>
      </a:lvl1pPr>
      <a:lvl2pPr marL="803275" indent="-265113" algn="l" rtl="0" eaLnBrk="1" latinLnBrk="0" hangingPunct="1">
        <a:spcBef>
          <a:spcPts val="400"/>
        </a:spcBef>
        <a:buClr>
          <a:schemeClr val="accent5"/>
        </a:buClr>
        <a:buSzPct val="95000"/>
        <a:buFont typeface="Wingdings" charset="2"/>
        <a:buChar char="§"/>
        <a:defRPr kumimoji="0" sz="2000" b="0" i="0" kern="1200">
          <a:solidFill>
            <a:schemeClr val="tx1"/>
          </a:solidFill>
          <a:latin typeface="Gill Sans MT"/>
          <a:ea typeface="+mn-ea"/>
          <a:cs typeface="Gill Sans MT"/>
        </a:defRPr>
      </a:lvl2pPr>
      <a:lvl3pPr marL="803275" indent="-265113" algn="l" rtl="0" eaLnBrk="1" latinLnBrk="0" hangingPunct="1">
        <a:spcBef>
          <a:spcPts val="400"/>
        </a:spcBef>
        <a:buClr>
          <a:schemeClr val="accent5"/>
        </a:buClr>
        <a:buSzPct val="95000"/>
        <a:buFont typeface="Wingdings" charset="2"/>
        <a:buChar char="§"/>
        <a:defRPr kumimoji="0" sz="2000" b="0" i="0" kern="1200">
          <a:solidFill>
            <a:schemeClr val="tx1"/>
          </a:solidFill>
          <a:latin typeface="Gill Sans MT"/>
          <a:ea typeface="+mn-ea"/>
          <a:cs typeface="Gill Sans MT"/>
        </a:defRPr>
      </a:lvl3pPr>
      <a:lvl4pPr marL="803275" indent="-265113" algn="l" rtl="0" eaLnBrk="1" latinLnBrk="0" hangingPunct="1">
        <a:spcBef>
          <a:spcPts val="400"/>
        </a:spcBef>
        <a:buClr>
          <a:schemeClr val="accent5"/>
        </a:buClr>
        <a:buSzPct val="95000"/>
        <a:buFont typeface="Wingdings" charset="2"/>
        <a:buChar char="§"/>
        <a:defRPr kumimoji="0" sz="2000" b="0" i="0" kern="1200">
          <a:solidFill>
            <a:schemeClr val="tx1"/>
          </a:solidFill>
          <a:latin typeface="Gill Sans MT"/>
          <a:ea typeface="+mn-ea"/>
          <a:cs typeface="Gill Sans MT"/>
        </a:defRPr>
      </a:lvl4pPr>
      <a:lvl5pPr marL="803275" indent="-265113" algn="l" rtl="0" eaLnBrk="1" latinLnBrk="0" hangingPunct="1">
        <a:spcBef>
          <a:spcPts val="400"/>
        </a:spcBef>
        <a:buClr>
          <a:schemeClr val="accent5"/>
        </a:buClr>
        <a:buSzPct val="95000"/>
        <a:buFont typeface="Wingdings" charset="2"/>
        <a:buChar char="§"/>
        <a:defRPr kumimoji="0" sz="2000" b="0" i="0" kern="1200">
          <a:solidFill>
            <a:schemeClr val="tx1"/>
          </a:solidFill>
          <a:latin typeface="Gill Sans MT"/>
          <a:ea typeface="+mn-ea"/>
          <a:cs typeface="Gill Sans MT"/>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Rectangle 234"/>
          <p:cNvSpPr/>
          <p:nvPr/>
        </p:nvSpPr>
        <p:spPr>
          <a:xfrm>
            <a:off x="6377782" y="317699"/>
            <a:ext cx="5760000" cy="6408000"/>
          </a:xfrm>
          <a:prstGeom prst="rect">
            <a:avLst/>
          </a:prstGeom>
          <a:solidFill>
            <a:srgbClr val="808082">
              <a:alpha val="20000"/>
            </a:srgbClr>
          </a:solidFill>
          <a:ln>
            <a:noFill/>
          </a:ln>
          <a:effectLst/>
        </p:spPr>
        <p:style>
          <a:lnRef idx="1">
            <a:schemeClr val="accent1"/>
          </a:lnRef>
          <a:fillRef idx="3">
            <a:schemeClr val="accent1"/>
          </a:fillRef>
          <a:effectRef idx="2">
            <a:schemeClr val="accent1"/>
          </a:effectRef>
          <a:fontRef idx="minor">
            <a:schemeClr val="lt1"/>
          </a:fontRef>
        </p:style>
        <p:txBody>
          <a:bodyPr vert="horz" rtlCol="0" anchor="t"/>
          <a:lstStyle/>
          <a:p>
            <a:pPr algn="ctr"/>
            <a:r>
              <a:rPr lang="en-US" sz="2000" b="1" dirty="0">
                <a:solidFill>
                  <a:schemeClr val="tx1"/>
                </a:solidFill>
              </a:rPr>
              <a:t>Software Packs</a:t>
            </a:r>
            <a:endParaRPr lang="en-GB" sz="3200" b="1" dirty="0">
              <a:solidFill>
                <a:schemeClr val="tx1"/>
              </a:solidFill>
            </a:endParaRPr>
          </a:p>
        </p:txBody>
      </p:sp>
      <p:sp>
        <p:nvSpPr>
          <p:cNvPr id="3" name="Title 2"/>
          <p:cNvSpPr>
            <a:spLocks noGrp="1"/>
          </p:cNvSpPr>
          <p:nvPr>
            <p:ph type="title"/>
          </p:nvPr>
        </p:nvSpPr>
        <p:spPr/>
        <p:txBody>
          <a:bodyPr>
            <a:normAutofit fontScale="90000"/>
          </a:bodyPr>
          <a:lstStyle/>
          <a:p>
            <a:r>
              <a:rPr lang="en-US" dirty="0"/>
              <a:t>CMSIS-Driver 2.0</a:t>
            </a:r>
          </a:p>
        </p:txBody>
      </p:sp>
      <p:sp>
        <p:nvSpPr>
          <p:cNvPr id="4" name="Rectangle 3"/>
          <p:cNvSpPr/>
          <p:nvPr/>
        </p:nvSpPr>
        <p:spPr bwMode="auto">
          <a:xfrm>
            <a:off x="4704087" y="1423536"/>
            <a:ext cx="1440000" cy="4464050"/>
          </a:xfrm>
          <a:prstGeom prst="rect">
            <a:avLst/>
          </a:prstGeom>
          <a:solidFill>
            <a:schemeClr val="bg1">
              <a:lumMod val="9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GB" dirty="0"/>
          </a:p>
        </p:txBody>
      </p:sp>
      <p:sp>
        <p:nvSpPr>
          <p:cNvPr id="6" name="TextBox 5"/>
          <p:cNvSpPr txBox="1"/>
          <p:nvPr/>
        </p:nvSpPr>
        <p:spPr bwMode="auto">
          <a:xfrm>
            <a:off x="4705685" y="1962677"/>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mn-lt"/>
              </a:rPr>
              <a:t>SAI Controller</a:t>
            </a:r>
            <a:endParaRPr lang="en-GB" sz="1200" dirty="0">
              <a:latin typeface="+mn-lt"/>
            </a:endParaRPr>
          </a:p>
        </p:txBody>
      </p:sp>
      <p:sp>
        <p:nvSpPr>
          <p:cNvPr id="7" name="TextBox 6"/>
          <p:cNvSpPr txBox="1"/>
          <p:nvPr/>
        </p:nvSpPr>
        <p:spPr bwMode="auto">
          <a:xfrm>
            <a:off x="4705685" y="3538796"/>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mn-lt"/>
              </a:rPr>
              <a:t>SPI </a:t>
            </a:r>
            <a:r>
              <a:rPr lang="en-US" sz="1200" dirty="0"/>
              <a:t>Controller</a:t>
            </a:r>
            <a:endParaRPr lang="en-GB" sz="1200" dirty="0">
              <a:latin typeface="Segoe UI" panose="020B0502040204020203" pitchFamily="34" charset="0"/>
              <a:ea typeface="Segoe UI" panose="020B0502040204020203" pitchFamily="34" charset="0"/>
              <a:cs typeface="Segoe UI" panose="020B0502040204020203" pitchFamily="34" charset="0"/>
            </a:endParaRPr>
          </a:p>
        </p:txBody>
      </p:sp>
      <p:sp>
        <p:nvSpPr>
          <p:cNvPr id="8" name="TextBox 7"/>
          <p:cNvSpPr txBox="1"/>
          <p:nvPr/>
        </p:nvSpPr>
        <p:spPr bwMode="auto">
          <a:xfrm>
            <a:off x="4705685" y="4311111"/>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mn-lt"/>
              </a:rPr>
              <a:t>SPI </a:t>
            </a:r>
            <a:r>
              <a:rPr lang="en-US" sz="1200" dirty="0"/>
              <a:t>Controller</a:t>
            </a:r>
            <a:endParaRPr lang="en-GB" sz="1200" dirty="0">
              <a:latin typeface="+mn-lt"/>
            </a:endParaRPr>
          </a:p>
        </p:txBody>
      </p:sp>
      <p:sp>
        <p:nvSpPr>
          <p:cNvPr id="9" name="TextBox 8"/>
          <p:cNvSpPr txBox="1"/>
          <p:nvPr/>
        </p:nvSpPr>
        <p:spPr bwMode="auto">
          <a:xfrm>
            <a:off x="4705685" y="5502620"/>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mn-lt"/>
              </a:rPr>
              <a:t>USB  Controller</a:t>
            </a:r>
            <a:endParaRPr lang="en-GB" sz="1200" dirty="0">
              <a:latin typeface="+mn-lt"/>
            </a:endParaRPr>
          </a:p>
        </p:txBody>
      </p:sp>
      <p:sp>
        <p:nvSpPr>
          <p:cNvPr id="10" name="TextBox 9"/>
          <p:cNvSpPr txBox="1"/>
          <p:nvPr/>
        </p:nvSpPr>
        <p:spPr bwMode="auto">
          <a:xfrm>
            <a:off x="4705685" y="1569464"/>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mn-lt"/>
              </a:rPr>
              <a:t>USB  Controller</a:t>
            </a:r>
            <a:endParaRPr lang="en-GB" sz="1200" dirty="0">
              <a:latin typeface="+mn-lt"/>
            </a:endParaRPr>
          </a:p>
        </p:txBody>
      </p:sp>
      <p:sp>
        <p:nvSpPr>
          <p:cNvPr id="11" name="TextBox 10"/>
          <p:cNvSpPr txBox="1"/>
          <p:nvPr/>
        </p:nvSpPr>
        <p:spPr bwMode="auto">
          <a:xfrm>
            <a:off x="4705685" y="2355868"/>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mn-lt"/>
              </a:rPr>
              <a:t>Ethernet  PHY</a:t>
            </a:r>
            <a:endParaRPr lang="en-GB" sz="1200" dirty="0">
              <a:latin typeface="+mn-lt"/>
            </a:endParaRPr>
          </a:p>
        </p:txBody>
      </p:sp>
      <p:sp>
        <p:nvSpPr>
          <p:cNvPr id="12" name="TextBox 11"/>
          <p:cNvSpPr txBox="1"/>
          <p:nvPr/>
        </p:nvSpPr>
        <p:spPr bwMode="auto">
          <a:xfrm>
            <a:off x="4705685" y="4715168"/>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mn-lt"/>
              </a:rPr>
              <a:t>SDIO</a:t>
            </a:r>
            <a:endParaRPr lang="en-GB" sz="1200" dirty="0">
              <a:latin typeface="+mn-lt"/>
            </a:endParaRPr>
          </a:p>
        </p:txBody>
      </p:sp>
      <p:sp>
        <p:nvSpPr>
          <p:cNvPr id="13" name="TextBox 12"/>
          <p:cNvSpPr txBox="1"/>
          <p:nvPr/>
        </p:nvSpPr>
        <p:spPr bwMode="auto">
          <a:xfrm>
            <a:off x="4705685" y="5108381"/>
            <a:ext cx="1440000" cy="288000"/>
          </a:xfrm>
          <a:prstGeom prst="rect">
            <a:avLst/>
          </a:prstGeom>
          <a:solidFill>
            <a:schemeClr val="bg1">
              <a:lumMod val="85000"/>
            </a:schemeClr>
          </a:solidFill>
          <a:ln>
            <a:noFill/>
          </a:ln>
        </p:spPr>
        <p:txBody>
          <a:bodyPr rIns="108000">
            <a:spAutoFit/>
          </a:bodyPr>
          <a:lstStyle/>
          <a:p>
            <a:pPr algn="r">
              <a:defRPr/>
            </a:pPr>
            <a:r>
              <a:rPr lang="en-US" sz="1200" dirty="0">
                <a:latin typeface="+mn-lt"/>
              </a:rPr>
              <a:t>Memory Controller</a:t>
            </a:r>
            <a:endParaRPr lang="en-GB" sz="1200" dirty="0">
              <a:latin typeface="+mn-lt"/>
            </a:endParaRPr>
          </a:p>
        </p:txBody>
      </p:sp>
      <p:sp>
        <p:nvSpPr>
          <p:cNvPr id="14" name="Rounded Rectangle 13"/>
          <p:cNvSpPr/>
          <p:nvPr/>
        </p:nvSpPr>
        <p:spPr bwMode="auto">
          <a:xfrm>
            <a:off x="9918803" y="791306"/>
            <a:ext cx="2088000" cy="5761038"/>
          </a:xfrm>
          <a:prstGeom prst="roundRect">
            <a:avLst>
              <a:gd name="adj" fmla="val 0"/>
            </a:avLst>
          </a:prstGeom>
          <a:solidFill>
            <a:srgbClr val="808082">
              <a:alpha val="40000"/>
            </a:srgbClr>
          </a:solidFill>
          <a:ln w="28575" cap="flat" cmpd="sng" algn="ctr">
            <a:noFill/>
            <a:prstDash val="solid"/>
            <a:round/>
            <a:headEnd type="none" w="med" len="med"/>
            <a:tailEnd type="none" w="med" len="med"/>
          </a:ln>
          <a:effectLst/>
        </p:spPr>
        <p:txBody>
          <a:bodyPr lIns="121944" tIns="60972" rIns="121944" bIns="60972"/>
          <a:lstStyle/>
          <a:p>
            <a:pPr algn="ctr" fontAlgn="auto">
              <a:spcBef>
                <a:spcPts val="0"/>
              </a:spcBef>
              <a:spcAft>
                <a:spcPts val="0"/>
              </a:spcAft>
              <a:defRPr/>
            </a:pPr>
            <a:r>
              <a:rPr lang="de-DE" sz="1600" b="1" kern="0" dirty="0">
                <a:solidFill>
                  <a:srgbClr val="000000"/>
                </a:solidFill>
                <a:latin typeface="Gill Sans MT" pitchFamily="34" charset="0"/>
                <a:ea typeface="ＭＳ Ｐゴシック" pitchFamily="34" charset="-128"/>
              </a:rPr>
              <a:t>Middleware</a:t>
            </a:r>
            <a:endParaRPr lang="en-GB" sz="1600" b="1" kern="0" dirty="0">
              <a:solidFill>
                <a:srgbClr val="000000"/>
              </a:solidFill>
              <a:latin typeface="Gill Sans MT" pitchFamily="34" charset="0"/>
              <a:ea typeface="ＭＳ Ｐゴシック" pitchFamily="34" charset="-128"/>
            </a:endParaRPr>
          </a:p>
        </p:txBody>
      </p:sp>
      <p:sp>
        <p:nvSpPr>
          <p:cNvPr id="15" name="Rounded Rectangle 14"/>
          <p:cNvSpPr/>
          <p:nvPr/>
        </p:nvSpPr>
        <p:spPr bwMode="auto">
          <a:xfrm>
            <a:off x="10062691" y="3394331"/>
            <a:ext cx="1800225" cy="539750"/>
          </a:xfrm>
          <a:prstGeom prst="roundRect">
            <a:avLst>
              <a:gd name="adj" fmla="val 0"/>
            </a:avLst>
          </a:prstGeom>
          <a:solidFill>
            <a:srgbClr val="AE128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600" b="1" kern="0" dirty="0">
                <a:solidFill>
                  <a:sysClr val="window" lastClr="FFFFFF"/>
                </a:solidFill>
                <a:latin typeface="Gill Sans MT" pitchFamily="34" charset="0"/>
                <a:ea typeface="ＭＳ Ｐゴシック" pitchFamily="34" charset="-128"/>
                <a:cs typeface="Arial" charset="0"/>
              </a:rPr>
              <a:t>Graphics</a:t>
            </a:r>
            <a:endParaRPr lang="en-GB" sz="1600" b="1" kern="0" dirty="0">
              <a:solidFill>
                <a:sysClr val="window" lastClr="FFFFFF"/>
              </a:solidFill>
              <a:latin typeface="Gill Sans MT" pitchFamily="34" charset="0"/>
              <a:ea typeface="ＭＳ Ｐゴシック" pitchFamily="34" charset="-128"/>
              <a:cs typeface="Arial" charset="0"/>
            </a:endParaRPr>
          </a:p>
        </p:txBody>
      </p:sp>
      <p:sp>
        <p:nvSpPr>
          <p:cNvPr id="17" name="Rounded Rectangle 16"/>
          <p:cNvSpPr/>
          <p:nvPr/>
        </p:nvSpPr>
        <p:spPr bwMode="auto">
          <a:xfrm>
            <a:off x="10062692" y="4568631"/>
            <a:ext cx="1800225" cy="539750"/>
          </a:xfrm>
          <a:prstGeom prst="roundRect">
            <a:avLst>
              <a:gd name="adj" fmla="val 0"/>
            </a:avLst>
          </a:prstGeom>
          <a:solidFill>
            <a:srgbClr val="FF7E17"/>
          </a:solidFill>
          <a:ln w="19050" cap="flat" cmpd="sng" algn="ctr">
            <a:noFill/>
            <a:prstDash val="solid"/>
            <a:round/>
            <a:headEnd type="none" w="med" len="med"/>
            <a:tailEnd type="none" w="med" len="med"/>
          </a:ln>
          <a:effectLst/>
        </p:spPr>
        <p:txBody>
          <a:bodyPr wrap="none" lIns="121944" tIns="60972" rIns="121944" bIns="60972" anchor="ctr"/>
          <a:lstStyle/>
          <a:p>
            <a:pPr algn="ctr" fontAlgn="auto">
              <a:spcBef>
                <a:spcPts val="0"/>
              </a:spcBef>
              <a:spcAft>
                <a:spcPts val="0"/>
              </a:spcAft>
              <a:defRPr/>
            </a:pPr>
            <a:r>
              <a:rPr lang="de-DE" sz="1600" b="1" kern="0" dirty="0">
                <a:solidFill>
                  <a:srgbClr val="FDFDFD"/>
                </a:solidFill>
                <a:latin typeface="Gill Sans MT" pitchFamily="34" charset="0"/>
                <a:ea typeface="MS PGothic" pitchFamily="34" charset="-128"/>
                <a:cs typeface="Arial" charset="0"/>
              </a:rPr>
              <a:t>File System</a:t>
            </a:r>
          </a:p>
        </p:txBody>
      </p:sp>
      <p:sp>
        <p:nvSpPr>
          <p:cNvPr id="18" name="Rounded Rectangle 17"/>
          <p:cNvSpPr/>
          <p:nvPr/>
        </p:nvSpPr>
        <p:spPr bwMode="auto">
          <a:xfrm>
            <a:off x="10062694" y="5377770"/>
            <a:ext cx="1800225" cy="539750"/>
          </a:xfrm>
          <a:prstGeom prst="roundRect">
            <a:avLst>
              <a:gd name="adj" fmla="val 0"/>
            </a:avLst>
          </a:prstGeom>
          <a:solidFill>
            <a:srgbClr val="4E5584"/>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600" b="1" kern="0" dirty="0">
                <a:solidFill>
                  <a:sysClr val="window" lastClr="FFFFFF"/>
                </a:solidFill>
                <a:latin typeface="Gill Sans MT" pitchFamily="34" charset="0"/>
                <a:ea typeface="ＭＳ Ｐゴシック" pitchFamily="34" charset="-128"/>
                <a:cs typeface="Arial" charset="0"/>
              </a:rPr>
              <a:t>USB Host</a:t>
            </a:r>
            <a:endParaRPr lang="en-GB" sz="1600" b="1" kern="0" dirty="0">
              <a:solidFill>
                <a:sysClr val="window" lastClr="FFFFFF"/>
              </a:solidFill>
              <a:latin typeface="Gill Sans MT" pitchFamily="34" charset="0"/>
              <a:ea typeface="ＭＳ Ｐゴシック" pitchFamily="34" charset="-128"/>
              <a:cs typeface="Arial" charset="0"/>
            </a:endParaRPr>
          </a:p>
        </p:txBody>
      </p:sp>
      <p:sp>
        <p:nvSpPr>
          <p:cNvPr id="19" name="Rounded Rectangle 18"/>
          <p:cNvSpPr/>
          <p:nvPr/>
        </p:nvSpPr>
        <p:spPr bwMode="auto">
          <a:xfrm>
            <a:off x="10062693" y="2446057"/>
            <a:ext cx="1800225" cy="539750"/>
          </a:xfrm>
          <a:prstGeom prst="roundRect">
            <a:avLst>
              <a:gd name="adj" fmla="val 0"/>
            </a:avLst>
          </a:prstGeom>
          <a:solidFill>
            <a:srgbClr val="00B1DB"/>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600" b="1" kern="0" dirty="0">
                <a:solidFill>
                  <a:sysClr val="window" lastClr="FFFFFF"/>
                </a:solidFill>
                <a:latin typeface="Gill Sans MT" pitchFamily="34" charset="0"/>
                <a:ea typeface="ＭＳ Ｐゴシック" pitchFamily="34" charset="-128"/>
                <a:cs typeface="Arial" charset="0"/>
              </a:rPr>
              <a:t>TCP/IP</a:t>
            </a:r>
            <a:br>
              <a:rPr lang="de-DE" sz="1600" b="1" kern="0" dirty="0">
                <a:solidFill>
                  <a:sysClr val="window" lastClr="FFFFFF"/>
                </a:solidFill>
                <a:latin typeface="Gill Sans MT" pitchFamily="34" charset="0"/>
                <a:ea typeface="ＭＳ Ｐゴシック" pitchFamily="34" charset="-128"/>
                <a:cs typeface="Arial" charset="0"/>
              </a:rPr>
            </a:br>
            <a:r>
              <a:rPr lang="de-DE" sz="1600" b="1" kern="0" dirty="0">
                <a:solidFill>
                  <a:sysClr val="window" lastClr="FFFFFF"/>
                </a:solidFill>
                <a:latin typeface="Gill Sans MT" pitchFamily="34" charset="0"/>
                <a:ea typeface="ＭＳ Ｐゴシック" pitchFamily="34" charset="-128"/>
                <a:cs typeface="Arial" charset="0"/>
              </a:rPr>
              <a:t>Networking</a:t>
            </a:r>
          </a:p>
        </p:txBody>
      </p:sp>
      <p:sp>
        <p:nvSpPr>
          <p:cNvPr id="20" name="Rounded Rectangle 19"/>
          <p:cNvSpPr/>
          <p:nvPr/>
        </p:nvSpPr>
        <p:spPr bwMode="auto">
          <a:xfrm>
            <a:off x="6503520" y="794657"/>
            <a:ext cx="3095625" cy="5761038"/>
          </a:xfrm>
          <a:prstGeom prst="roundRect">
            <a:avLst>
              <a:gd name="adj" fmla="val 0"/>
            </a:avLst>
          </a:prstGeom>
          <a:solidFill>
            <a:srgbClr val="808082">
              <a:alpha val="40000"/>
            </a:srgbClr>
          </a:solidFill>
          <a:ln w="28575" cap="flat" cmpd="sng" algn="ctr">
            <a:noFill/>
            <a:prstDash val="solid"/>
            <a:round/>
            <a:headEnd type="none" w="med" len="med"/>
            <a:tailEnd type="none" w="med" len="med"/>
          </a:ln>
          <a:effectLst/>
        </p:spPr>
        <p:txBody>
          <a:bodyPr lIns="121944" tIns="60972" rIns="121944" bIns="60972"/>
          <a:lstStyle/>
          <a:p>
            <a:pPr algn="ctr" fontAlgn="auto">
              <a:spcBef>
                <a:spcPts val="0"/>
              </a:spcBef>
              <a:spcAft>
                <a:spcPts val="0"/>
              </a:spcAft>
              <a:defRPr/>
            </a:pPr>
            <a:r>
              <a:rPr lang="en-US" sz="1600" b="1" kern="0" dirty="0">
                <a:solidFill>
                  <a:srgbClr val="000000"/>
                </a:solidFill>
                <a:latin typeface="Gill Sans MT" pitchFamily="34" charset="0"/>
                <a:ea typeface="ＭＳ Ｐゴシック" pitchFamily="34" charset="-128"/>
              </a:rPr>
              <a:t>Device</a:t>
            </a:r>
            <a:endParaRPr lang="en-GB" sz="1600" b="1" kern="0" dirty="0">
              <a:solidFill>
                <a:srgbClr val="000000"/>
              </a:solidFill>
              <a:latin typeface="Gill Sans MT" pitchFamily="34" charset="0"/>
              <a:ea typeface="ＭＳ Ｐゴシック" pitchFamily="34" charset="-128"/>
            </a:endParaRPr>
          </a:p>
        </p:txBody>
      </p:sp>
      <p:sp>
        <p:nvSpPr>
          <p:cNvPr id="37" name="Rounded Rectangle 36"/>
          <p:cNvSpPr/>
          <p:nvPr/>
        </p:nvSpPr>
        <p:spPr bwMode="auto">
          <a:xfrm>
            <a:off x="6609879" y="5907995"/>
            <a:ext cx="2881318" cy="468000"/>
          </a:xfrm>
          <a:prstGeom prst="roundRect">
            <a:avLst>
              <a:gd name="adj" fmla="val 0"/>
            </a:avLst>
          </a:prstGeom>
          <a:solidFill>
            <a:schemeClr val="bg1"/>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latin typeface="Courier New" pitchFamily="49" charset="0"/>
                <a:ea typeface="ＭＳ Ｐゴシック" pitchFamily="34" charset="-128"/>
                <a:cs typeface="Courier New" pitchFamily="49" charset="0"/>
              </a:rPr>
              <a:t>RTE_Device.h</a:t>
            </a:r>
            <a:r>
              <a:rPr lang="de-DE" sz="1500" kern="0" dirty="0">
                <a:latin typeface="Courier New" pitchFamily="49" charset="0"/>
                <a:ea typeface="ＭＳ Ｐゴシック" pitchFamily="34" charset="-128"/>
                <a:cs typeface="Courier New" pitchFamily="49" charset="0"/>
              </a:rPr>
              <a:t> </a:t>
            </a:r>
            <a:br>
              <a:rPr lang="de-DE" sz="1500" kern="0" dirty="0">
                <a:latin typeface="Courier New" pitchFamily="49" charset="0"/>
                <a:ea typeface="ＭＳ Ｐゴシック" pitchFamily="34" charset="-128"/>
                <a:cs typeface="Courier New" pitchFamily="49" charset="0"/>
              </a:rPr>
            </a:br>
            <a:r>
              <a:rPr lang="de-DE" sz="1300" kern="0" dirty="0">
                <a:latin typeface="Courier New" pitchFamily="49" charset="0"/>
                <a:ea typeface="ＭＳ Ｐゴシック" pitchFamily="34" charset="-128"/>
                <a:cs typeface="Courier New" pitchFamily="49" charset="0"/>
              </a:rPr>
              <a:t>Configuration File</a:t>
            </a:r>
          </a:p>
        </p:txBody>
      </p:sp>
      <p:sp>
        <p:nvSpPr>
          <p:cNvPr id="54" name="TextBox 53"/>
          <p:cNvSpPr txBox="1"/>
          <p:nvPr/>
        </p:nvSpPr>
        <p:spPr bwMode="auto">
          <a:xfrm>
            <a:off x="4705685" y="2749103"/>
            <a:ext cx="1440000" cy="288000"/>
          </a:xfrm>
          <a:prstGeom prst="rect">
            <a:avLst/>
          </a:prstGeom>
          <a:solidFill>
            <a:schemeClr val="bg1">
              <a:lumMod val="85000"/>
            </a:schemeClr>
          </a:solidFill>
          <a:ln>
            <a:noFill/>
          </a:ln>
        </p:spPr>
        <p:txBody>
          <a:bodyPr wrap="square" rIns="144000">
            <a:spAutoFit/>
          </a:bodyPr>
          <a:lstStyle/>
          <a:p>
            <a:pPr algn="r">
              <a:defRPr/>
            </a:pPr>
            <a:r>
              <a:rPr lang="en-US" sz="1200" dirty="0">
                <a:latin typeface="+mn-lt"/>
              </a:rPr>
              <a:t>Ethernet  MAC</a:t>
            </a:r>
            <a:endParaRPr lang="en-GB" sz="1200" dirty="0">
              <a:latin typeface="+mn-lt"/>
            </a:endParaRPr>
          </a:p>
        </p:txBody>
      </p:sp>
      <p:sp>
        <p:nvSpPr>
          <p:cNvPr id="59" name="TextBox 58"/>
          <p:cNvSpPr txBox="1"/>
          <p:nvPr/>
        </p:nvSpPr>
        <p:spPr bwMode="auto">
          <a:xfrm>
            <a:off x="3912392" y="5509532"/>
            <a:ext cx="647700" cy="276225"/>
          </a:xfrm>
          <a:prstGeom prst="rect">
            <a:avLst/>
          </a:prstGeom>
          <a:noFill/>
          <a:ln>
            <a:noFill/>
          </a:ln>
        </p:spPr>
        <p:txBody>
          <a:bodyPr lIns="216000" rIns="36000">
            <a:spAutoFit/>
          </a:bodyPr>
          <a:lstStyle/>
          <a:p>
            <a:pPr algn="r">
              <a:defRPr/>
            </a:pPr>
            <a:r>
              <a:rPr lang="en-US" sz="1200" dirty="0">
                <a:latin typeface="+mn-lt"/>
              </a:rPr>
              <a:t>USB</a:t>
            </a:r>
            <a:endParaRPr lang="en-GB" sz="1200" dirty="0">
              <a:latin typeface="+mn-lt"/>
            </a:endParaRPr>
          </a:p>
        </p:txBody>
      </p:sp>
      <p:sp>
        <p:nvSpPr>
          <p:cNvPr id="60" name="TextBox 59"/>
          <p:cNvSpPr txBox="1"/>
          <p:nvPr/>
        </p:nvSpPr>
        <p:spPr bwMode="auto">
          <a:xfrm>
            <a:off x="3911926" y="5113475"/>
            <a:ext cx="647700" cy="277812"/>
          </a:xfrm>
          <a:prstGeom prst="rect">
            <a:avLst/>
          </a:prstGeom>
          <a:noFill/>
          <a:ln>
            <a:noFill/>
          </a:ln>
        </p:spPr>
        <p:txBody>
          <a:bodyPr lIns="216000" rIns="36000">
            <a:spAutoFit/>
          </a:bodyPr>
          <a:lstStyle/>
          <a:p>
            <a:pPr algn="r">
              <a:defRPr/>
            </a:pPr>
            <a:r>
              <a:rPr lang="en-US" sz="1200" dirty="0">
                <a:latin typeface="+mn-lt"/>
              </a:rPr>
              <a:t>I/O</a:t>
            </a:r>
            <a:endParaRPr lang="en-GB" sz="1200" dirty="0">
              <a:latin typeface="+mn-lt"/>
            </a:endParaRPr>
          </a:p>
        </p:txBody>
      </p:sp>
      <p:sp>
        <p:nvSpPr>
          <p:cNvPr id="61" name="TextBox 60"/>
          <p:cNvSpPr txBox="1"/>
          <p:nvPr/>
        </p:nvSpPr>
        <p:spPr bwMode="auto">
          <a:xfrm>
            <a:off x="3798274" y="4720262"/>
            <a:ext cx="761818" cy="277812"/>
          </a:xfrm>
          <a:prstGeom prst="rect">
            <a:avLst/>
          </a:prstGeom>
          <a:noFill/>
          <a:ln>
            <a:noFill/>
          </a:ln>
        </p:spPr>
        <p:txBody>
          <a:bodyPr wrap="square" lIns="216000" rIns="36000">
            <a:spAutoFit/>
          </a:bodyPr>
          <a:lstStyle/>
          <a:p>
            <a:pPr algn="r">
              <a:defRPr/>
            </a:pPr>
            <a:r>
              <a:rPr lang="en-US" sz="1200" dirty="0">
                <a:latin typeface="+mn-lt"/>
              </a:rPr>
              <a:t>SDIO0</a:t>
            </a:r>
            <a:endParaRPr lang="en-GB" sz="1200" dirty="0">
              <a:latin typeface="+mn-lt"/>
            </a:endParaRPr>
          </a:p>
        </p:txBody>
      </p:sp>
      <p:sp>
        <p:nvSpPr>
          <p:cNvPr id="62" name="TextBox 61"/>
          <p:cNvSpPr txBox="1"/>
          <p:nvPr/>
        </p:nvSpPr>
        <p:spPr bwMode="auto">
          <a:xfrm>
            <a:off x="3911926" y="4321471"/>
            <a:ext cx="647700" cy="276225"/>
          </a:xfrm>
          <a:prstGeom prst="rect">
            <a:avLst/>
          </a:prstGeom>
          <a:noFill/>
          <a:ln>
            <a:noFill/>
          </a:ln>
        </p:spPr>
        <p:txBody>
          <a:bodyPr lIns="216000" rIns="36000">
            <a:spAutoFit/>
          </a:bodyPr>
          <a:lstStyle/>
          <a:p>
            <a:pPr algn="r">
              <a:defRPr/>
            </a:pPr>
            <a:r>
              <a:rPr lang="en-US" sz="1200" dirty="0">
                <a:latin typeface="+mn-lt"/>
              </a:rPr>
              <a:t>SPI1</a:t>
            </a:r>
            <a:endParaRPr lang="en-GB" sz="1200" dirty="0">
              <a:latin typeface="+mn-lt"/>
            </a:endParaRPr>
          </a:p>
        </p:txBody>
      </p:sp>
      <p:sp>
        <p:nvSpPr>
          <p:cNvPr id="63" name="TextBox 62"/>
          <p:cNvSpPr txBox="1"/>
          <p:nvPr/>
        </p:nvSpPr>
        <p:spPr bwMode="auto">
          <a:xfrm>
            <a:off x="3911926" y="3533713"/>
            <a:ext cx="647700" cy="276225"/>
          </a:xfrm>
          <a:prstGeom prst="rect">
            <a:avLst/>
          </a:prstGeom>
          <a:noFill/>
          <a:ln>
            <a:noFill/>
          </a:ln>
        </p:spPr>
        <p:txBody>
          <a:bodyPr lIns="216000" rIns="36000">
            <a:spAutoFit/>
          </a:bodyPr>
          <a:lstStyle/>
          <a:p>
            <a:pPr algn="r">
              <a:defRPr/>
            </a:pPr>
            <a:r>
              <a:rPr lang="en-US" sz="1200" dirty="0">
                <a:latin typeface="+mn-lt"/>
              </a:rPr>
              <a:t>SPI0</a:t>
            </a:r>
            <a:endParaRPr lang="en-GB" sz="1200" dirty="0">
              <a:latin typeface="Segoe UI" panose="020B0502040204020203" pitchFamily="34" charset="0"/>
              <a:ea typeface="Segoe UI" panose="020B0502040204020203" pitchFamily="34" charset="0"/>
              <a:cs typeface="Segoe UI" panose="020B0502040204020203" pitchFamily="34" charset="0"/>
            </a:endParaRPr>
          </a:p>
        </p:txBody>
      </p:sp>
      <p:sp>
        <p:nvSpPr>
          <p:cNvPr id="64" name="TextBox 63"/>
          <p:cNvSpPr txBox="1"/>
          <p:nvPr/>
        </p:nvSpPr>
        <p:spPr bwMode="auto">
          <a:xfrm>
            <a:off x="3696492" y="1967287"/>
            <a:ext cx="863134" cy="276999"/>
          </a:xfrm>
          <a:prstGeom prst="rect">
            <a:avLst/>
          </a:prstGeom>
          <a:noFill/>
          <a:ln>
            <a:noFill/>
          </a:ln>
        </p:spPr>
        <p:txBody>
          <a:bodyPr wrap="square" lIns="216000" rIns="36000">
            <a:spAutoFit/>
          </a:bodyPr>
          <a:lstStyle/>
          <a:p>
            <a:pPr algn="r">
              <a:defRPr/>
            </a:pPr>
            <a:r>
              <a:rPr lang="en-US" sz="1200" dirty="0">
                <a:latin typeface="+mn-lt"/>
              </a:rPr>
              <a:t>SAI0</a:t>
            </a:r>
            <a:endParaRPr lang="en-US" sz="1200" dirty="0">
              <a:latin typeface="Segoe UI" panose="020B0502040204020203" pitchFamily="34" charset="0"/>
              <a:ea typeface="Segoe UI" panose="020B0502040204020203" pitchFamily="34" charset="0"/>
              <a:cs typeface="Segoe UI" panose="020B0502040204020203" pitchFamily="34" charset="0"/>
            </a:endParaRPr>
          </a:p>
        </p:txBody>
      </p:sp>
      <p:sp>
        <p:nvSpPr>
          <p:cNvPr id="65" name="TextBox 64"/>
          <p:cNvSpPr txBox="1"/>
          <p:nvPr/>
        </p:nvSpPr>
        <p:spPr bwMode="auto">
          <a:xfrm>
            <a:off x="3911926" y="1575351"/>
            <a:ext cx="647700" cy="276225"/>
          </a:xfrm>
          <a:prstGeom prst="rect">
            <a:avLst/>
          </a:prstGeom>
          <a:noFill/>
          <a:ln>
            <a:noFill/>
          </a:ln>
        </p:spPr>
        <p:txBody>
          <a:bodyPr lIns="216000" rIns="36000">
            <a:spAutoFit/>
          </a:bodyPr>
          <a:lstStyle/>
          <a:p>
            <a:pPr algn="r">
              <a:defRPr/>
            </a:pPr>
            <a:r>
              <a:rPr lang="en-US" sz="1200" dirty="0">
                <a:latin typeface="+mn-lt"/>
              </a:rPr>
              <a:t>USB</a:t>
            </a:r>
            <a:endParaRPr lang="en-GB" sz="1200" dirty="0">
              <a:latin typeface="+mn-lt"/>
            </a:endParaRPr>
          </a:p>
        </p:txBody>
      </p:sp>
      <p:sp>
        <p:nvSpPr>
          <p:cNvPr id="66" name="TextBox 65"/>
          <p:cNvSpPr txBox="1"/>
          <p:nvPr/>
        </p:nvSpPr>
        <p:spPr bwMode="auto">
          <a:xfrm>
            <a:off x="3696492" y="2360983"/>
            <a:ext cx="863600" cy="277813"/>
          </a:xfrm>
          <a:prstGeom prst="rect">
            <a:avLst/>
          </a:prstGeom>
          <a:noFill/>
          <a:ln>
            <a:noFill/>
          </a:ln>
        </p:spPr>
        <p:txBody>
          <a:bodyPr lIns="216000" rIns="36000">
            <a:spAutoFit/>
          </a:bodyPr>
          <a:lstStyle/>
          <a:p>
            <a:pPr algn="r">
              <a:defRPr/>
            </a:pPr>
            <a:r>
              <a:rPr lang="en-US" sz="1200" dirty="0">
                <a:latin typeface="+mn-lt"/>
              </a:rPr>
              <a:t>Ethernet</a:t>
            </a:r>
            <a:endParaRPr lang="en-GB" sz="1200" dirty="0">
              <a:latin typeface="+mn-lt"/>
            </a:endParaRPr>
          </a:p>
        </p:txBody>
      </p:sp>
      <p:sp>
        <p:nvSpPr>
          <p:cNvPr id="71" name="Rounded Rectangle 70"/>
          <p:cNvSpPr/>
          <p:nvPr/>
        </p:nvSpPr>
        <p:spPr bwMode="auto">
          <a:xfrm>
            <a:off x="4525572" y="762907"/>
            <a:ext cx="1800225" cy="433388"/>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600" b="1" dirty="0">
                <a:solidFill>
                  <a:schemeClr val="tx1"/>
                </a:solidFill>
                <a:latin typeface="Gill Sans MT" pitchFamily="34" charset="0"/>
                <a:cs typeface="Courier New" pitchFamily="49" charset="0"/>
              </a:rPr>
              <a:t>Microcontroller</a:t>
            </a:r>
            <a:endParaRPr lang="en-GB" sz="1600" b="1" dirty="0">
              <a:solidFill>
                <a:schemeClr val="tx1"/>
              </a:solidFill>
              <a:latin typeface="Gill Sans MT" pitchFamily="34" charset="0"/>
              <a:cs typeface="Courier New" pitchFamily="49" charset="0"/>
            </a:endParaRPr>
          </a:p>
        </p:txBody>
      </p:sp>
      <p:grpSp>
        <p:nvGrpSpPr>
          <p:cNvPr id="144" name="Group 143"/>
          <p:cNvGrpSpPr/>
          <p:nvPr/>
        </p:nvGrpSpPr>
        <p:grpSpPr>
          <a:xfrm>
            <a:off x="4559626" y="5516214"/>
            <a:ext cx="144462" cy="258762"/>
            <a:chOff x="4487395" y="5226823"/>
            <a:chExt cx="144462" cy="258762"/>
          </a:xfrm>
        </p:grpSpPr>
        <p:sp>
          <p:nvSpPr>
            <p:cNvPr id="92" name="Rectangle 91"/>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cxnSp>
          <p:nvCxnSpPr>
            <p:cNvPr id="93" name="Straight Connector 92"/>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1" name="Rounded Rectangle 20"/>
          <p:cNvSpPr/>
          <p:nvPr/>
        </p:nvSpPr>
        <p:spPr bwMode="auto">
          <a:xfrm>
            <a:off x="6609885" y="1176251"/>
            <a:ext cx="1944687" cy="288000"/>
          </a:xfrm>
          <a:prstGeom prst="roundRect">
            <a:avLst>
              <a:gd name="adj" fmla="val 0"/>
            </a:avLst>
          </a:prstGeom>
          <a:solidFill>
            <a:srgbClr val="00958B"/>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Gill Sans MT" pitchFamily="34" charset="0"/>
                <a:ea typeface="ＭＳ Ｐゴシック" pitchFamily="34" charset="-128"/>
                <a:cs typeface="Arial" charset="0"/>
              </a:rPr>
              <a:t>Startup/System</a:t>
            </a:r>
          </a:p>
        </p:txBody>
      </p:sp>
      <p:sp>
        <p:nvSpPr>
          <p:cNvPr id="22" name="Rectangle 21"/>
          <p:cNvSpPr/>
          <p:nvPr/>
        </p:nvSpPr>
        <p:spPr bwMode="auto">
          <a:xfrm>
            <a:off x="8554565" y="1998727"/>
            <a:ext cx="936625" cy="215900"/>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GB" sz="1200" dirty="0">
                <a:solidFill>
                  <a:schemeClr val="tx1"/>
                </a:solidFill>
                <a:latin typeface="Courier New" pitchFamily="49" charset="0"/>
                <a:cs typeface="Courier New" pitchFamily="49" charset="0"/>
              </a:rPr>
              <a:t>SAI0</a:t>
            </a:r>
          </a:p>
        </p:txBody>
      </p:sp>
      <p:sp>
        <p:nvSpPr>
          <p:cNvPr id="23" name="Rounded Rectangle 22"/>
          <p:cNvSpPr/>
          <p:nvPr/>
        </p:nvSpPr>
        <p:spPr bwMode="auto">
          <a:xfrm>
            <a:off x="6609883" y="1962677"/>
            <a:ext cx="1944687" cy="288000"/>
          </a:xfrm>
          <a:prstGeom prst="roundRect">
            <a:avLst>
              <a:gd name="adj" fmla="val 0"/>
            </a:avLst>
          </a:prstGeom>
          <a:solidFill>
            <a:srgbClr val="00958B"/>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Gill Sans MT" pitchFamily="34" charset="0"/>
                <a:ea typeface="ＭＳ Ｐゴシック" pitchFamily="34" charset="-128"/>
                <a:cs typeface="Arial" charset="0"/>
              </a:rPr>
              <a:t>SAI Driver</a:t>
            </a:r>
          </a:p>
        </p:txBody>
      </p:sp>
      <p:sp>
        <p:nvSpPr>
          <p:cNvPr id="24" name="Rectangle 23"/>
          <p:cNvSpPr/>
          <p:nvPr/>
        </p:nvSpPr>
        <p:spPr bwMode="auto">
          <a:xfrm>
            <a:off x="8552972" y="3560991"/>
            <a:ext cx="936625" cy="207962"/>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ourier New" pitchFamily="49" charset="0"/>
                <a:cs typeface="Courier New" pitchFamily="49" charset="0"/>
              </a:rPr>
              <a:t>SPI0</a:t>
            </a:r>
            <a:endParaRPr lang="en-GB" sz="1200" dirty="0">
              <a:solidFill>
                <a:schemeClr val="tx1"/>
              </a:solidFill>
              <a:latin typeface="Courier New" pitchFamily="49" charset="0"/>
              <a:cs typeface="Courier New" pitchFamily="49" charset="0"/>
            </a:endParaRPr>
          </a:p>
        </p:txBody>
      </p:sp>
      <p:sp>
        <p:nvSpPr>
          <p:cNvPr id="26" name="Rounded Rectangle 25"/>
          <p:cNvSpPr/>
          <p:nvPr/>
        </p:nvSpPr>
        <p:spPr bwMode="auto">
          <a:xfrm>
            <a:off x="6609880" y="3535529"/>
            <a:ext cx="1944687" cy="288000"/>
          </a:xfrm>
          <a:prstGeom prst="roundRect">
            <a:avLst>
              <a:gd name="adj" fmla="val 0"/>
            </a:avLst>
          </a:prstGeom>
          <a:solidFill>
            <a:srgbClr val="00958B"/>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Gill Sans MT" pitchFamily="34" charset="0"/>
                <a:ea typeface="ＭＳ Ｐゴシック" pitchFamily="34" charset="-128"/>
                <a:cs typeface="Arial" charset="0"/>
              </a:rPr>
              <a:t>SPI Driver</a:t>
            </a:r>
          </a:p>
        </p:txBody>
      </p:sp>
      <p:sp>
        <p:nvSpPr>
          <p:cNvPr id="27" name="Rectangle 26"/>
          <p:cNvSpPr/>
          <p:nvPr/>
        </p:nvSpPr>
        <p:spPr bwMode="auto">
          <a:xfrm>
            <a:off x="8554572" y="4751218"/>
            <a:ext cx="936625" cy="215900"/>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ourier New" pitchFamily="49" charset="0"/>
                <a:cs typeface="Courier New" pitchFamily="49" charset="0"/>
              </a:rPr>
              <a:t>MCI0</a:t>
            </a:r>
            <a:endParaRPr lang="en-GB" sz="1200" dirty="0">
              <a:solidFill>
                <a:schemeClr val="tx1"/>
              </a:solidFill>
              <a:latin typeface="Courier New" pitchFamily="49" charset="0"/>
              <a:cs typeface="Courier New" pitchFamily="49" charset="0"/>
            </a:endParaRPr>
          </a:p>
        </p:txBody>
      </p:sp>
      <p:sp>
        <p:nvSpPr>
          <p:cNvPr id="28" name="Rectangle 27"/>
          <p:cNvSpPr/>
          <p:nvPr/>
        </p:nvSpPr>
        <p:spPr bwMode="auto">
          <a:xfrm>
            <a:off x="8552974" y="5144431"/>
            <a:ext cx="936625" cy="215900"/>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ourier New" pitchFamily="49" charset="0"/>
                <a:cs typeface="Courier New" pitchFamily="49" charset="0"/>
              </a:rPr>
              <a:t>NAND0</a:t>
            </a:r>
            <a:endParaRPr lang="en-GB" sz="1200" dirty="0">
              <a:solidFill>
                <a:schemeClr val="tx1"/>
              </a:solidFill>
              <a:latin typeface="Courier New" pitchFamily="49" charset="0"/>
              <a:cs typeface="Courier New" pitchFamily="49" charset="0"/>
            </a:endParaRPr>
          </a:p>
        </p:txBody>
      </p:sp>
      <p:sp>
        <p:nvSpPr>
          <p:cNvPr id="29" name="Rounded Rectangle 28"/>
          <p:cNvSpPr/>
          <p:nvPr/>
        </p:nvSpPr>
        <p:spPr bwMode="auto">
          <a:xfrm>
            <a:off x="6609885" y="4715168"/>
            <a:ext cx="1944687" cy="288000"/>
          </a:xfrm>
          <a:prstGeom prst="roundRect">
            <a:avLst>
              <a:gd name="adj" fmla="val 0"/>
            </a:avLst>
          </a:prstGeom>
          <a:solidFill>
            <a:srgbClr val="00958B"/>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Gill Sans MT" pitchFamily="34" charset="0"/>
                <a:ea typeface="ＭＳ Ｐゴシック" pitchFamily="34" charset="-128"/>
                <a:cs typeface="Arial" charset="0"/>
              </a:rPr>
              <a:t>MCI Driver</a:t>
            </a:r>
          </a:p>
        </p:txBody>
      </p:sp>
      <p:sp>
        <p:nvSpPr>
          <p:cNvPr id="30" name="Rounded Rectangle 29"/>
          <p:cNvSpPr/>
          <p:nvPr/>
        </p:nvSpPr>
        <p:spPr bwMode="auto">
          <a:xfrm>
            <a:off x="6609885" y="5108381"/>
            <a:ext cx="1944687" cy="288000"/>
          </a:xfrm>
          <a:prstGeom prst="roundRect">
            <a:avLst>
              <a:gd name="adj" fmla="val 0"/>
            </a:avLst>
          </a:prstGeom>
          <a:solidFill>
            <a:srgbClr val="00958B"/>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Gill Sans MT" pitchFamily="34" charset="0"/>
                <a:ea typeface="ＭＳ Ｐゴシック" pitchFamily="34" charset="-128"/>
                <a:cs typeface="Arial" charset="0"/>
              </a:rPr>
              <a:t>NAND Driver</a:t>
            </a:r>
          </a:p>
        </p:txBody>
      </p:sp>
      <p:sp>
        <p:nvSpPr>
          <p:cNvPr id="31" name="Rectangle 30"/>
          <p:cNvSpPr/>
          <p:nvPr/>
        </p:nvSpPr>
        <p:spPr bwMode="auto">
          <a:xfrm>
            <a:off x="8554566" y="1605514"/>
            <a:ext cx="936625" cy="215900"/>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ourier New" pitchFamily="49" charset="0"/>
                <a:cs typeface="Courier New" pitchFamily="49" charset="0"/>
              </a:rPr>
              <a:t>USBD0</a:t>
            </a:r>
            <a:endParaRPr lang="en-GB" sz="1200" dirty="0">
              <a:solidFill>
                <a:schemeClr val="tx1"/>
              </a:solidFill>
              <a:latin typeface="Courier New" pitchFamily="49" charset="0"/>
              <a:cs typeface="Courier New" pitchFamily="49" charset="0"/>
            </a:endParaRPr>
          </a:p>
        </p:txBody>
      </p:sp>
      <p:sp>
        <p:nvSpPr>
          <p:cNvPr id="32" name="Rounded Rectangle 31"/>
          <p:cNvSpPr/>
          <p:nvPr/>
        </p:nvSpPr>
        <p:spPr bwMode="auto">
          <a:xfrm>
            <a:off x="6609884" y="1569464"/>
            <a:ext cx="1944687" cy="288000"/>
          </a:xfrm>
          <a:prstGeom prst="roundRect">
            <a:avLst>
              <a:gd name="adj" fmla="val 0"/>
            </a:avLst>
          </a:prstGeom>
          <a:solidFill>
            <a:srgbClr val="00958B"/>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Gill Sans MT" pitchFamily="34" charset="0"/>
                <a:ea typeface="ＭＳ Ｐゴシック" pitchFamily="34" charset="-128"/>
                <a:cs typeface="Arial" charset="0"/>
              </a:rPr>
              <a:t>USB Device Driver</a:t>
            </a:r>
          </a:p>
        </p:txBody>
      </p:sp>
      <p:sp>
        <p:nvSpPr>
          <p:cNvPr id="33" name="Rectangle 32"/>
          <p:cNvSpPr/>
          <p:nvPr/>
        </p:nvSpPr>
        <p:spPr bwMode="auto">
          <a:xfrm>
            <a:off x="8554572" y="2391940"/>
            <a:ext cx="936625" cy="215900"/>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ourier New" pitchFamily="49" charset="0"/>
                <a:cs typeface="Courier New" pitchFamily="49" charset="0"/>
              </a:rPr>
              <a:t>ETH_PHY0</a:t>
            </a:r>
            <a:endParaRPr lang="en-GB" sz="1200" dirty="0">
              <a:solidFill>
                <a:schemeClr val="tx1"/>
              </a:solidFill>
              <a:latin typeface="Courier New" pitchFamily="49" charset="0"/>
              <a:cs typeface="Courier New" pitchFamily="49" charset="0"/>
            </a:endParaRPr>
          </a:p>
        </p:txBody>
      </p:sp>
      <p:sp>
        <p:nvSpPr>
          <p:cNvPr id="34" name="Rectangle 33"/>
          <p:cNvSpPr/>
          <p:nvPr/>
        </p:nvSpPr>
        <p:spPr bwMode="auto">
          <a:xfrm>
            <a:off x="8552973" y="5537645"/>
            <a:ext cx="936625" cy="215900"/>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ourier New" pitchFamily="49" charset="0"/>
                <a:cs typeface="Courier New" pitchFamily="49" charset="0"/>
              </a:rPr>
              <a:t>USBH0</a:t>
            </a:r>
            <a:endParaRPr lang="en-GB" sz="1200" dirty="0">
              <a:solidFill>
                <a:schemeClr val="tx1"/>
              </a:solidFill>
              <a:latin typeface="Courier New" pitchFamily="49" charset="0"/>
              <a:cs typeface="Courier New" pitchFamily="49" charset="0"/>
            </a:endParaRPr>
          </a:p>
        </p:txBody>
      </p:sp>
      <p:sp>
        <p:nvSpPr>
          <p:cNvPr id="35" name="Rounded Rectangle 34"/>
          <p:cNvSpPr/>
          <p:nvPr/>
        </p:nvSpPr>
        <p:spPr bwMode="auto">
          <a:xfrm>
            <a:off x="6609885" y="5501595"/>
            <a:ext cx="1944687" cy="288000"/>
          </a:xfrm>
          <a:prstGeom prst="roundRect">
            <a:avLst>
              <a:gd name="adj" fmla="val 0"/>
            </a:avLst>
          </a:prstGeom>
          <a:solidFill>
            <a:srgbClr val="00958B"/>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Gill Sans MT" pitchFamily="34" charset="0"/>
                <a:ea typeface="ＭＳ Ｐゴシック" pitchFamily="34" charset="-128"/>
                <a:cs typeface="Arial" charset="0"/>
              </a:rPr>
              <a:t>USB Host Driver</a:t>
            </a:r>
          </a:p>
        </p:txBody>
      </p:sp>
      <p:sp>
        <p:nvSpPr>
          <p:cNvPr id="36" name="Rounded Rectangle 35"/>
          <p:cNvSpPr/>
          <p:nvPr/>
        </p:nvSpPr>
        <p:spPr bwMode="auto">
          <a:xfrm>
            <a:off x="6609882" y="2355890"/>
            <a:ext cx="1944687" cy="288000"/>
          </a:xfrm>
          <a:prstGeom prst="roundRect">
            <a:avLst>
              <a:gd name="adj" fmla="val 0"/>
            </a:avLst>
          </a:prstGeom>
          <a:solidFill>
            <a:srgbClr val="00958B"/>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Gill Sans MT" pitchFamily="34" charset="0"/>
                <a:ea typeface="ＭＳ Ｐゴシック" pitchFamily="34" charset="-128"/>
                <a:cs typeface="Arial" charset="0"/>
              </a:rPr>
              <a:t>Ethernet PHY</a:t>
            </a:r>
          </a:p>
        </p:txBody>
      </p:sp>
      <p:sp>
        <p:nvSpPr>
          <p:cNvPr id="55" name="Rectangle 54"/>
          <p:cNvSpPr/>
          <p:nvPr/>
        </p:nvSpPr>
        <p:spPr bwMode="auto">
          <a:xfrm>
            <a:off x="8554565" y="2785153"/>
            <a:ext cx="935037" cy="215900"/>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ourier New" pitchFamily="49" charset="0"/>
                <a:cs typeface="Courier New" pitchFamily="49" charset="0"/>
              </a:rPr>
              <a:t>ETH_MAC0</a:t>
            </a:r>
            <a:endParaRPr lang="en-GB" sz="1200" dirty="0">
              <a:solidFill>
                <a:schemeClr val="tx1"/>
              </a:solidFill>
              <a:latin typeface="Courier New" pitchFamily="49" charset="0"/>
              <a:cs typeface="Courier New" pitchFamily="49" charset="0"/>
            </a:endParaRPr>
          </a:p>
        </p:txBody>
      </p:sp>
      <p:sp>
        <p:nvSpPr>
          <p:cNvPr id="56" name="Rounded Rectangle 55"/>
          <p:cNvSpPr/>
          <p:nvPr/>
        </p:nvSpPr>
        <p:spPr bwMode="auto">
          <a:xfrm>
            <a:off x="6609885" y="2749103"/>
            <a:ext cx="1944687" cy="288000"/>
          </a:xfrm>
          <a:prstGeom prst="roundRect">
            <a:avLst>
              <a:gd name="adj" fmla="val 0"/>
            </a:avLst>
          </a:prstGeom>
          <a:solidFill>
            <a:srgbClr val="00958B"/>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Gill Sans MT" pitchFamily="34" charset="0"/>
                <a:ea typeface="ＭＳ Ｐゴシック" pitchFamily="34" charset="-128"/>
                <a:cs typeface="Arial" charset="0"/>
              </a:rPr>
              <a:t>Ethernet MAC</a:t>
            </a:r>
          </a:p>
        </p:txBody>
      </p:sp>
      <p:sp>
        <p:nvSpPr>
          <p:cNvPr id="68" name="Rounded Rectangle 67"/>
          <p:cNvSpPr/>
          <p:nvPr/>
        </p:nvSpPr>
        <p:spPr bwMode="auto">
          <a:xfrm>
            <a:off x="8554572" y="1103557"/>
            <a:ext cx="936625" cy="433388"/>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solidFill>
                  <a:schemeClr val="tx1"/>
                </a:solidFill>
                <a:latin typeface="Courier New" pitchFamily="49" charset="0"/>
                <a:cs typeface="Courier New" pitchFamily="49" charset="0"/>
              </a:rPr>
              <a:t>Control</a:t>
            </a:r>
          </a:p>
          <a:p>
            <a:pPr algn="ctr">
              <a:defRPr/>
            </a:pPr>
            <a:r>
              <a:rPr lang="en-US" sz="1200" dirty="0">
                <a:solidFill>
                  <a:schemeClr val="tx1"/>
                </a:solidFill>
                <a:latin typeface="Courier New" pitchFamily="49" charset="0"/>
                <a:cs typeface="Courier New" pitchFamily="49" charset="0"/>
              </a:rPr>
              <a:t>Structs</a:t>
            </a:r>
            <a:endParaRPr lang="en-GB" sz="1200" dirty="0">
              <a:solidFill>
                <a:schemeClr val="tx1"/>
              </a:solidFill>
              <a:latin typeface="Courier New" pitchFamily="49" charset="0"/>
              <a:cs typeface="Courier New" pitchFamily="49" charset="0"/>
            </a:endParaRPr>
          </a:p>
        </p:txBody>
      </p:sp>
      <p:sp>
        <p:nvSpPr>
          <p:cNvPr id="96" name="Rounded Rectangle 95"/>
          <p:cNvSpPr/>
          <p:nvPr/>
        </p:nvSpPr>
        <p:spPr bwMode="auto">
          <a:xfrm>
            <a:off x="6609881" y="3142316"/>
            <a:ext cx="1944687" cy="288000"/>
          </a:xfrm>
          <a:prstGeom prst="roundRect">
            <a:avLst>
              <a:gd name="adj" fmla="val 0"/>
            </a:avLst>
          </a:prstGeom>
          <a:solidFill>
            <a:srgbClr val="00958B"/>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Gill Sans MT" pitchFamily="34" charset="0"/>
                <a:ea typeface="ＭＳ Ｐゴシック" pitchFamily="34" charset="-128"/>
                <a:cs typeface="Arial" charset="0"/>
              </a:rPr>
              <a:t>USART Driver</a:t>
            </a:r>
          </a:p>
        </p:txBody>
      </p:sp>
      <p:sp>
        <p:nvSpPr>
          <p:cNvPr id="98" name="Rounded Rectangle 97"/>
          <p:cNvSpPr/>
          <p:nvPr/>
        </p:nvSpPr>
        <p:spPr bwMode="auto">
          <a:xfrm>
            <a:off x="6609885" y="3928742"/>
            <a:ext cx="1944687" cy="288000"/>
          </a:xfrm>
          <a:prstGeom prst="roundRect">
            <a:avLst>
              <a:gd name="adj" fmla="val 0"/>
            </a:avLst>
          </a:prstGeom>
          <a:solidFill>
            <a:srgbClr val="00958B"/>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Gill Sans MT" pitchFamily="34" charset="0"/>
                <a:ea typeface="ＭＳ Ｐゴシック" pitchFamily="34" charset="-128"/>
                <a:cs typeface="Arial" charset="0"/>
              </a:rPr>
              <a:t>CAN Driver</a:t>
            </a:r>
          </a:p>
        </p:txBody>
      </p:sp>
      <p:sp>
        <p:nvSpPr>
          <p:cNvPr id="99" name="Rounded Rectangle 98"/>
          <p:cNvSpPr/>
          <p:nvPr/>
        </p:nvSpPr>
        <p:spPr bwMode="auto">
          <a:xfrm>
            <a:off x="6609879" y="4321955"/>
            <a:ext cx="1944687" cy="288000"/>
          </a:xfrm>
          <a:prstGeom prst="roundRect">
            <a:avLst>
              <a:gd name="adj" fmla="val 0"/>
            </a:avLst>
          </a:prstGeom>
          <a:solidFill>
            <a:srgbClr val="00958B"/>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Gill Sans MT" pitchFamily="34" charset="0"/>
                <a:ea typeface="ＭＳ Ｐゴシック" pitchFamily="34" charset="-128"/>
                <a:cs typeface="Arial" charset="0"/>
              </a:rPr>
              <a:t>Flash Driver</a:t>
            </a:r>
          </a:p>
        </p:txBody>
      </p:sp>
      <p:sp>
        <p:nvSpPr>
          <p:cNvPr id="100" name="Rectangle 99"/>
          <p:cNvSpPr/>
          <p:nvPr/>
        </p:nvSpPr>
        <p:spPr bwMode="auto">
          <a:xfrm>
            <a:off x="8552977" y="3182335"/>
            <a:ext cx="936625" cy="207962"/>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ourier New" pitchFamily="49" charset="0"/>
                <a:cs typeface="Courier New" pitchFamily="49" charset="0"/>
              </a:rPr>
              <a:t>USART0</a:t>
            </a:r>
            <a:endParaRPr lang="en-GB" sz="1200" dirty="0">
              <a:solidFill>
                <a:schemeClr val="tx1"/>
              </a:solidFill>
              <a:latin typeface="Courier New" pitchFamily="49" charset="0"/>
              <a:cs typeface="Courier New" pitchFamily="49" charset="0"/>
            </a:endParaRPr>
          </a:p>
        </p:txBody>
      </p:sp>
      <p:sp>
        <p:nvSpPr>
          <p:cNvPr id="102" name="Rectangle 101"/>
          <p:cNvSpPr/>
          <p:nvPr/>
        </p:nvSpPr>
        <p:spPr bwMode="auto">
          <a:xfrm>
            <a:off x="8552975" y="3968761"/>
            <a:ext cx="936625" cy="207962"/>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ourier New" pitchFamily="49" charset="0"/>
                <a:cs typeface="Courier New" pitchFamily="49" charset="0"/>
              </a:rPr>
              <a:t>CAN0</a:t>
            </a:r>
            <a:endParaRPr lang="en-GB" sz="1200" dirty="0">
              <a:solidFill>
                <a:schemeClr val="tx1"/>
              </a:solidFill>
              <a:latin typeface="Courier New" pitchFamily="49" charset="0"/>
              <a:cs typeface="Courier New" pitchFamily="49" charset="0"/>
            </a:endParaRPr>
          </a:p>
        </p:txBody>
      </p:sp>
      <p:sp>
        <p:nvSpPr>
          <p:cNvPr id="103" name="Rectangle 102"/>
          <p:cNvSpPr/>
          <p:nvPr/>
        </p:nvSpPr>
        <p:spPr bwMode="auto">
          <a:xfrm>
            <a:off x="8554572" y="4358005"/>
            <a:ext cx="936625" cy="215900"/>
          </a:xfrm>
          <a:prstGeom prst="rect">
            <a:avLst/>
          </a:prstGeom>
          <a:solidFill>
            <a:schemeClr val="accent3">
              <a:lumMod val="40000"/>
              <a:lumOff val="60000"/>
            </a:schemeClr>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GB" sz="1200" dirty="0">
                <a:solidFill>
                  <a:schemeClr val="tx1"/>
                </a:solidFill>
                <a:latin typeface="Courier New" pitchFamily="49" charset="0"/>
                <a:cs typeface="Courier New" pitchFamily="49" charset="0"/>
              </a:rPr>
              <a:t>SPI1</a:t>
            </a:r>
          </a:p>
        </p:txBody>
      </p:sp>
      <p:sp>
        <p:nvSpPr>
          <p:cNvPr id="16" name="Rounded Rectangle 15"/>
          <p:cNvSpPr/>
          <p:nvPr/>
        </p:nvSpPr>
        <p:spPr bwMode="auto">
          <a:xfrm>
            <a:off x="10062694" y="1442795"/>
            <a:ext cx="1800225" cy="541337"/>
          </a:xfrm>
          <a:prstGeom prst="roundRect">
            <a:avLst>
              <a:gd name="adj" fmla="val 0"/>
            </a:avLst>
          </a:prstGeom>
          <a:solidFill>
            <a:srgbClr val="4E5584"/>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600" b="1" kern="0" dirty="0">
                <a:solidFill>
                  <a:sysClr val="window" lastClr="FFFFFF"/>
                </a:solidFill>
                <a:latin typeface="Gill Sans MT" pitchFamily="34" charset="0"/>
                <a:ea typeface="ＭＳ Ｐゴシック" pitchFamily="34" charset="-128"/>
                <a:cs typeface="Arial" charset="0"/>
              </a:rPr>
              <a:t>USB Device</a:t>
            </a:r>
            <a:endParaRPr lang="en-GB" sz="1600" b="1" kern="0" dirty="0">
              <a:solidFill>
                <a:sysClr val="window" lastClr="FFFFFF"/>
              </a:solidFill>
              <a:latin typeface="Gill Sans MT" pitchFamily="34" charset="0"/>
              <a:ea typeface="ＭＳ Ｐゴシック" pitchFamily="34" charset="-128"/>
              <a:cs typeface="Arial" charset="0"/>
            </a:endParaRPr>
          </a:p>
        </p:txBody>
      </p:sp>
      <p:cxnSp>
        <p:nvCxnSpPr>
          <p:cNvPr id="106" name="Straight Arrow Connector 105"/>
          <p:cNvCxnSpPr>
            <a:stCxn id="16" idx="1"/>
            <a:endCxn id="31" idx="3"/>
          </p:cNvCxnSpPr>
          <p:nvPr/>
        </p:nvCxnSpPr>
        <p:spPr>
          <a:xfrm flipH="1">
            <a:off x="9491191" y="1713464"/>
            <a:ext cx="571503" cy="0"/>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07" name="Straight Arrow Connector 106"/>
          <p:cNvCxnSpPr>
            <a:stCxn id="19" idx="1"/>
            <a:endCxn id="100" idx="3"/>
          </p:cNvCxnSpPr>
          <p:nvPr/>
        </p:nvCxnSpPr>
        <p:spPr>
          <a:xfrm flipH="1">
            <a:off x="9489602" y="2715932"/>
            <a:ext cx="573091" cy="570384"/>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10" name="Straight Arrow Connector 109"/>
          <p:cNvCxnSpPr>
            <a:stCxn id="19" idx="1"/>
            <a:endCxn id="33" idx="3"/>
          </p:cNvCxnSpPr>
          <p:nvPr/>
        </p:nvCxnSpPr>
        <p:spPr>
          <a:xfrm flipH="1" flipV="1">
            <a:off x="9491197" y="2499890"/>
            <a:ext cx="571496" cy="216042"/>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13" name="Straight Arrow Connector 112"/>
          <p:cNvCxnSpPr>
            <a:stCxn id="19" idx="1"/>
            <a:endCxn id="55" idx="3"/>
          </p:cNvCxnSpPr>
          <p:nvPr/>
        </p:nvCxnSpPr>
        <p:spPr>
          <a:xfrm flipH="1">
            <a:off x="9489602" y="2715932"/>
            <a:ext cx="573091" cy="177171"/>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16" name="Straight Arrow Connector 115"/>
          <p:cNvCxnSpPr>
            <a:stCxn id="15" idx="1"/>
            <a:endCxn id="24" idx="3"/>
          </p:cNvCxnSpPr>
          <p:nvPr/>
        </p:nvCxnSpPr>
        <p:spPr>
          <a:xfrm flipH="1">
            <a:off x="9489597" y="3664206"/>
            <a:ext cx="573094" cy="766"/>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19" name="Straight Arrow Connector 118"/>
          <p:cNvCxnSpPr>
            <a:stCxn id="17" idx="1"/>
            <a:endCxn id="103" idx="3"/>
          </p:cNvCxnSpPr>
          <p:nvPr/>
        </p:nvCxnSpPr>
        <p:spPr>
          <a:xfrm flipH="1" flipV="1">
            <a:off x="9491197" y="4465955"/>
            <a:ext cx="571495" cy="372551"/>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22" name="Straight Arrow Connector 121"/>
          <p:cNvCxnSpPr>
            <a:stCxn id="17" idx="1"/>
            <a:endCxn id="27" idx="3"/>
          </p:cNvCxnSpPr>
          <p:nvPr/>
        </p:nvCxnSpPr>
        <p:spPr>
          <a:xfrm flipH="1">
            <a:off x="9491197" y="4838506"/>
            <a:ext cx="571495" cy="20662"/>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25" name="Straight Arrow Connector 124"/>
          <p:cNvCxnSpPr>
            <a:stCxn id="17" idx="1"/>
            <a:endCxn id="28" idx="3"/>
          </p:cNvCxnSpPr>
          <p:nvPr/>
        </p:nvCxnSpPr>
        <p:spPr>
          <a:xfrm flipH="1">
            <a:off x="9489599" y="4838506"/>
            <a:ext cx="573093" cy="413875"/>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28" name="Straight Arrow Connector 127"/>
          <p:cNvCxnSpPr>
            <a:stCxn id="18" idx="1"/>
            <a:endCxn id="34" idx="3"/>
          </p:cNvCxnSpPr>
          <p:nvPr/>
        </p:nvCxnSpPr>
        <p:spPr>
          <a:xfrm flipH="1" flipV="1">
            <a:off x="9489598" y="5645595"/>
            <a:ext cx="573096" cy="2050"/>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sp>
        <p:nvSpPr>
          <p:cNvPr id="142" name="TextBox 141"/>
          <p:cNvSpPr txBox="1"/>
          <p:nvPr/>
        </p:nvSpPr>
        <p:spPr bwMode="auto">
          <a:xfrm>
            <a:off x="4705685" y="3142316"/>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mn-lt"/>
              </a:rPr>
              <a:t>USART</a:t>
            </a:r>
            <a:endParaRPr lang="en-GB" sz="1200" dirty="0">
              <a:latin typeface="Segoe UI" panose="020B0502040204020203" pitchFamily="34" charset="0"/>
              <a:ea typeface="Segoe UI" panose="020B0502040204020203" pitchFamily="34" charset="0"/>
              <a:cs typeface="Segoe UI" panose="020B0502040204020203" pitchFamily="34" charset="0"/>
            </a:endParaRPr>
          </a:p>
        </p:txBody>
      </p:sp>
      <p:sp>
        <p:nvSpPr>
          <p:cNvPr id="143" name="TextBox 142"/>
          <p:cNvSpPr txBox="1"/>
          <p:nvPr/>
        </p:nvSpPr>
        <p:spPr bwMode="auto">
          <a:xfrm>
            <a:off x="4705685" y="3928742"/>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mn-lt"/>
              </a:rPr>
              <a:t>CAN Controller</a:t>
            </a:r>
            <a:endParaRPr lang="en-GB" sz="1200" dirty="0">
              <a:latin typeface="+mn-lt"/>
            </a:endParaRPr>
          </a:p>
        </p:txBody>
      </p:sp>
      <p:grpSp>
        <p:nvGrpSpPr>
          <p:cNvPr id="145" name="Group 144"/>
          <p:cNvGrpSpPr/>
          <p:nvPr/>
        </p:nvGrpSpPr>
        <p:grpSpPr>
          <a:xfrm>
            <a:off x="4559626" y="5123000"/>
            <a:ext cx="144462" cy="258762"/>
            <a:chOff x="4487395" y="5226823"/>
            <a:chExt cx="144462" cy="258762"/>
          </a:xfrm>
        </p:grpSpPr>
        <p:sp>
          <p:nvSpPr>
            <p:cNvPr id="146" name="Rectangle 145"/>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cxnSp>
          <p:nvCxnSpPr>
            <p:cNvPr id="147" name="Straight Connector 146"/>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49" name="Group 148"/>
          <p:cNvGrpSpPr/>
          <p:nvPr/>
        </p:nvGrpSpPr>
        <p:grpSpPr>
          <a:xfrm>
            <a:off x="4559626" y="4729787"/>
            <a:ext cx="144462" cy="258762"/>
            <a:chOff x="4487395" y="5226823"/>
            <a:chExt cx="144462" cy="258762"/>
          </a:xfrm>
        </p:grpSpPr>
        <p:sp>
          <p:nvSpPr>
            <p:cNvPr id="150" name="Rectangle 149"/>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cxnSp>
          <p:nvCxnSpPr>
            <p:cNvPr id="151" name="Straight Connector 150"/>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53" name="Group 152"/>
          <p:cNvGrpSpPr/>
          <p:nvPr/>
        </p:nvGrpSpPr>
        <p:grpSpPr>
          <a:xfrm>
            <a:off x="4559626" y="4330203"/>
            <a:ext cx="144462" cy="258762"/>
            <a:chOff x="4487395" y="5226823"/>
            <a:chExt cx="144462" cy="258762"/>
          </a:xfrm>
        </p:grpSpPr>
        <p:sp>
          <p:nvSpPr>
            <p:cNvPr id="154" name="Rectangle 153"/>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cxnSp>
          <p:nvCxnSpPr>
            <p:cNvPr id="155" name="Straight Connector 154"/>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57" name="Group 156"/>
          <p:cNvGrpSpPr/>
          <p:nvPr/>
        </p:nvGrpSpPr>
        <p:grpSpPr>
          <a:xfrm>
            <a:off x="4559626" y="3944512"/>
            <a:ext cx="144462" cy="258762"/>
            <a:chOff x="4487395" y="5226823"/>
            <a:chExt cx="144462" cy="258762"/>
          </a:xfrm>
        </p:grpSpPr>
        <p:sp>
          <p:nvSpPr>
            <p:cNvPr id="158" name="Rectangle 157"/>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cxnSp>
          <p:nvCxnSpPr>
            <p:cNvPr id="159" name="Straight Connector 158"/>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61" name="Group 160"/>
          <p:cNvGrpSpPr/>
          <p:nvPr/>
        </p:nvGrpSpPr>
        <p:grpSpPr>
          <a:xfrm>
            <a:off x="4559626" y="3557768"/>
            <a:ext cx="144462" cy="258762"/>
            <a:chOff x="4487395" y="5226823"/>
            <a:chExt cx="144462" cy="258762"/>
          </a:xfrm>
        </p:grpSpPr>
        <p:sp>
          <p:nvSpPr>
            <p:cNvPr id="162" name="Rectangle 161"/>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cxnSp>
          <p:nvCxnSpPr>
            <p:cNvPr id="163" name="Straight Connector 162"/>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65" name="Group 164"/>
          <p:cNvGrpSpPr/>
          <p:nvPr/>
        </p:nvGrpSpPr>
        <p:grpSpPr>
          <a:xfrm>
            <a:off x="4559626" y="3156935"/>
            <a:ext cx="144462" cy="258762"/>
            <a:chOff x="4487395" y="5226823"/>
            <a:chExt cx="144462" cy="258762"/>
          </a:xfrm>
        </p:grpSpPr>
        <p:sp>
          <p:nvSpPr>
            <p:cNvPr id="166" name="Rectangle 165"/>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cxnSp>
          <p:nvCxnSpPr>
            <p:cNvPr id="167" name="Straight Connector 166"/>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73" name="Group 172"/>
          <p:cNvGrpSpPr/>
          <p:nvPr/>
        </p:nvGrpSpPr>
        <p:grpSpPr>
          <a:xfrm>
            <a:off x="4559626" y="2370509"/>
            <a:ext cx="144462" cy="258762"/>
            <a:chOff x="4487395" y="5226823"/>
            <a:chExt cx="144462" cy="258762"/>
          </a:xfrm>
        </p:grpSpPr>
        <p:sp>
          <p:nvSpPr>
            <p:cNvPr id="174" name="Rectangle 173"/>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cxnSp>
          <p:nvCxnSpPr>
            <p:cNvPr id="175" name="Straight Connector 174"/>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77" name="Group 176"/>
          <p:cNvGrpSpPr/>
          <p:nvPr/>
        </p:nvGrpSpPr>
        <p:grpSpPr>
          <a:xfrm>
            <a:off x="4559626" y="1977296"/>
            <a:ext cx="144462" cy="258762"/>
            <a:chOff x="4487395" y="5226823"/>
            <a:chExt cx="144462" cy="258762"/>
          </a:xfrm>
        </p:grpSpPr>
        <p:sp>
          <p:nvSpPr>
            <p:cNvPr id="178" name="Rectangle 177"/>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cxnSp>
          <p:nvCxnSpPr>
            <p:cNvPr id="179" name="Straight Connector 178"/>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81" name="Group 180"/>
          <p:cNvGrpSpPr/>
          <p:nvPr/>
        </p:nvGrpSpPr>
        <p:grpSpPr>
          <a:xfrm>
            <a:off x="4559626" y="1584082"/>
            <a:ext cx="144462" cy="258762"/>
            <a:chOff x="4487395" y="5226823"/>
            <a:chExt cx="144462" cy="258762"/>
          </a:xfrm>
        </p:grpSpPr>
        <p:sp>
          <p:nvSpPr>
            <p:cNvPr id="182" name="Rectangle 181"/>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p>
          </p:txBody>
        </p:sp>
        <p:cxnSp>
          <p:nvCxnSpPr>
            <p:cNvPr id="183" name="Straight Connector 182"/>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85" name="TextBox 184"/>
          <p:cNvSpPr txBox="1"/>
          <p:nvPr/>
        </p:nvSpPr>
        <p:spPr bwMode="auto">
          <a:xfrm>
            <a:off x="3798274" y="3148203"/>
            <a:ext cx="761352" cy="276999"/>
          </a:xfrm>
          <a:prstGeom prst="rect">
            <a:avLst/>
          </a:prstGeom>
          <a:noFill/>
          <a:ln>
            <a:noFill/>
          </a:ln>
        </p:spPr>
        <p:txBody>
          <a:bodyPr wrap="square" lIns="216000" rIns="36000">
            <a:spAutoFit/>
          </a:bodyPr>
          <a:lstStyle/>
          <a:p>
            <a:pPr algn="r">
              <a:defRPr/>
            </a:pPr>
            <a:r>
              <a:rPr lang="en-US" sz="1200" dirty="0">
                <a:latin typeface="+mn-lt"/>
              </a:rPr>
              <a:t>RX/TX</a:t>
            </a:r>
            <a:endParaRPr lang="en-GB" sz="1200" dirty="0">
              <a:latin typeface="Segoe UI" panose="020B0502040204020203" pitchFamily="34" charset="0"/>
              <a:ea typeface="Segoe UI" panose="020B0502040204020203" pitchFamily="34" charset="0"/>
              <a:cs typeface="Segoe UI" panose="020B0502040204020203" pitchFamily="34" charset="0"/>
            </a:endParaRPr>
          </a:p>
        </p:txBody>
      </p:sp>
      <p:sp>
        <p:nvSpPr>
          <p:cNvPr id="186" name="TextBox 185"/>
          <p:cNvSpPr txBox="1"/>
          <p:nvPr/>
        </p:nvSpPr>
        <p:spPr bwMode="auto">
          <a:xfrm>
            <a:off x="3614270" y="3933523"/>
            <a:ext cx="945356" cy="276999"/>
          </a:xfrm>
          <a:prstGeom prst="rect">
            <a:avLst/>
          </a:prstGeom>
          <a:noFill/>
          <a:ln>
            <a:noFill/>
          </a:ln>
        </p:spPr>
        <p:txBody>
          <a:bodyPr wrap="square" lIns="216000" rIns="36000">
            <a:spAutoFit/>
          </a:bodyPr>
          <a:lstStyle/>
          <a:p>
            <a:pPr algn="r">
              <a:defRPr/>
            </a:pPr>
            <a:r>
              <a:rPr lang="en-US" sz="1200" dirty="0">
                <a:latin typeface="+mn-lt"/>
              </a:rPr>
              <a:t>RX/TX</a:t>
            </a:r>
            <a:endParaRPr lang="en-GB" sz="1200" dirty="0">
              <a:latin typeface="Segoe UI" panose="020B0502040204020203" pitchFamily="34" charset="0"/>
              <a:ea typeface="Segoe UI" panose="020B0502040204020203" pitchFamily="34" charset="0"/>
              <a:cs typeface="Segoe UI" panose="020B0502040204020203" pitchFamily="34" charset="0"/>
            </a:endParaRPr>
          </a:p>
        </p:txBody>
      </p:sp>
      <p:cxnSp>
        <p:nvCxnSpPr>
          <p:cNvPr id="187" name="Straight Arrow Connector 186"/>
          <p:cNvCxnSpPr>
            <a:stCxn id="16" idx="1"/>
            <a:endCxn id="22" idx="3"/>
          </p:cNvCxnSpPr>
          <p:nvPr/>
        </p:nvCxnSpPr>
        <p:spPr>
          <a:xfrm flipH="1">
            <a:off x="9491190" y="1713464"/>
            <a:ext cx="571504" cy="393213"/>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92" name="Straight Arrow Connector 191"/>
          <p:cNvCxnSpPr>
            <a:stCxn id="32" idx="1"/>
            <a:endCxn id="10" idx="3"/>
          </p:cNvCxnSpPr>
          <p:nvPr/>
        </p:nvCxnSpPr>
        <p:spPr>
          <a:xfrm flipH="1">
            <a:off x="6145685" y="1713464"/>
            <a:ext cx="464199" cy="0"/>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95" name="Straight Arrow Connector 194"/>
          <p:cNvCxnSpPr>
            <a:stCxn id="23" idx="1"/>
            <a:endCxn id="6" idx="3"/>
          </p:cNvCxnSpPr>
          <p:nvPr/>
        </p:nvCxnSpPr>
        <p:spPr>
          <a:xfrm flipH="1">
            <a:off x="6145685" y="2106677"/>
            <a:ext cx="464198" cy="0"/>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98" name="Straight Arrow Connector 197"/>
          <p:cNvCxnSpPr>
            <a:stCxn id="36" idx="1"/>
            <a:endCxn id="11" idx="3"/>
          </p:cNvCxnSpPr>
          <p:nvPr/>
        </p:nvCxnSpPr>
        <p:spPr>
          <a:xfrm flipH="1" flipV="1">
            <a:off x="6145685" y="2499868"/>
            <a:ext cx="464197" cy="22"/>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01" name="Straight Arrow Connector 200"/>
          <p:cNvCxnSpPr>
            <a:stCxn id="96" idx="1"/>
            <a:endCxn id="142" idx="3"/>
          </p:cNvCxnSpPr>
          <p:nvPr/>
        </p:nvCxnSpPr>
        <p:spPr>
          <a:xfrm flipH="1">
            <a:off x="6145685" y="3286316"/>
            <a:ext cx="464196" cy="0"/>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04" name="Straight Arrow Connector 203"/>
          <p:cNvCxnSpPr>
            <a:stCxn id="26" idx="1"/>
            <a:endCxn id="7" idx="3"/>
          </p:cNvCxnSpPr>
          <p:nvPr/>
        </p:nvCxnSpPr>
        <p:spPr>
          <a:xfrm flipH="1">
            <a:off x="6145685" y="3679529"/>
            <a:ext cx="464195" cy="3267"/>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07" name="Straight Arrow Connector 206"/>
          <p:cNvCxnSpPr>
            <a:stCxn id="98" idx="1"/>
            <a:endCxn id="143" idx="3"/>
          </p:cNvCxnSpPr>
          <p:nvPr/>
        </p:nvCxnSpPr>
        <p:spPr>
          <a:xfrm flipH="1">
            <a:off x="6145685" y="4072742"/>
            <a:ext cx="464200" cy="0"/>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10" name="Straight Arrow Connector 209"/>
          <p:cNvCxnSpPr>
            <a:stCxn id="99" idx="1"/>
            <a:endCxn id="8" idx="3"/>
          </p:cNvCxnSpPr>
          <p:nvPr/>
        </p:nvCxnSpPr>
        <p:spPr>
          <a:xfrm flipH="1" flipV="1">
            <a:off x="6145685" y="4455111"/>
            <a:ext cx="464194" cy="10844"/>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13" name="Straight Arrow Connector 212"/>
          <p:cNvCxnSpPr>
            <a:stCxn id="35" idx="1"/>
            <a:endCxn id="9" idx="3"/>
          </p:cNvCxnSpPr>
          <p:nvPr/>
        </p:nvCxnSpPr>
        <p:spPr>
          <a:xfrm flipH="1">
            <a:off x="6145685" y="5645595"/>
            <a:ext cx="464200" cy="1025"/>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16" name="Straight Arrow Connector 215"/>
          <p:cNvCxnSpPr>
            <a:stCxn id="30" idx="1"/>
            <a:endCxn id="13" idx="3"/>
          </p:cNvCxnSpPr>
          <p:nvPr/>
        </p:nvCxnSpPr>
        <p:spPr>
          <a:xfrm flipH="1">
            <a:off x="6145685" y="5252381"/>
            <a:ext cx="464200" cy="0"/>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19" name="Straight Arrow Connector 218"/>
          <p:cNvCxnSpPr>
            <a:stCxn id="29" idx="1"/>
            <a:endCxn id="12" idx="3"/>
          </p:cNvCxnSpPr>
          <p:nvPr/>
        </p:nvCxnSpPr>
        <p:spPr>
          <a:xfrm flipH="1">
            <a:off x="6145685" y="4859168"/>
            <a:ext cx="464200" cy="0"/>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23" name="Straight Arrow Connector 222"/>
          <p:cNvCxnSpPr>
            <a:stCxn id="56" idx="1"/>
            <a:endCxn id="54" idx="3"/>
          </p:cNvCxnSpPr>
          <p:nvPr/>
        </p:nvCxnSpPr>
        <p:spPr>
          <a:xfrm flipH="1">
            <a:off x="6145685" y="2893103"/>
            <a:ext cx="464200" cy="0"/>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30" name="Straight Arrow Connector 229"/>
          <p:cNvCxnSpPr>
            <a:stCxn id="11" idx="2"/>
            <a:endCxn id="54" idx="0"/>
          </p:cNvCxnSpPr>
          <p:nvPr/>
        </p:nvCxnSpPr>
        <p:spPr>
          <a:xfrm>
            <a:off x="5425685" y="2643868"/>
            <a:ext cx="0" cy="105235"/>
          </a:xfrm>
          <a:prstGeom prst="straightConnector1">
            <a:avLst/>
          </a:prstGeom>
          <a:ln w="31750">
            <a:solidFill>
              <a:schemeClr val="tx1"/>
            </a:solidFill>
            <a:headEnd type="none" w="med" len="lg"/>
            <a:tailEnd type="none" w="med" len="lg"/>
          </a:ln>
          <a:effectLst/>
        </p:spPr>
        <p:style>
          <a:lnRef idx="2">
            <a:schemeClr val="accent1"/>
          </a:lnRef>
          <a:fillRef idx="0">
            <a:schemeClr val="accent1"/>
          </a:fillRef>
          <a:effectRef idx="1">
            <a:schemeClr val="accent1"/>
          </a:effectRef>
          <a:fontRef idx="minor">
            <a:schemeClr val="tx1"/>
          </a:fontRef>
        </p:style>
      </p:cxnSp>
      <p:sp>
        <p:nvSpPr>
          <p:cNvPr id="234" name="Rectangle 233"/>
          <p:cNvSpPr/>
          <p:nvPr/>
        </p:nvSpPr>
        <p:spPr bwMode="auto">
          <a:xfrm>
            <a:off x="4704087" y="1423536"/>
            <a:ext cx="1440000" cy="4464050"/>
          </a:xfrm>
          <a:prstGeom prst="rect">
            <a:avLst/>
          </a:prstGeom>
          <a:no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endParaRPr lang="en-GB" dirty="0"/>
          </a:p>
        </p:txBody>
      </p:sp>
    </p:spTree>
    <p:extLst>
      <p:ext uri="{BB962C8B-B14F-4D97-AF65-F5344CB8AC3E}">
        <p14:creationId xmlns:p14="http://schemas.microsoft.com/office/powerpoint/2010/main" val="40546596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Rectangle 234"/>
          <p:cNvSpPr/>
          <p:nvPr/>
        </p:nvSpPr>
        <p:spPr>
          <a:xfrm>
            <a:off x="3672535" y="393853"/>
            <a:ext cx="6170711" cy="6331846"/>
          </a:xfrm>
          <a:prstGeom prst="rect">
            <a:avLst/>
          </a:prstGeom>
          <a:solidFill>
            <a:srgbClr val="808082">
              <a:alpha val="20000"/>
            </a:srgbClr>
          </a:solidFill>
          <a:ln>
            <a:noFill/>
          </a:ln>
          <a:effectLst/>
        </p:spPr>
        <p:style>
          <a:lnRef idx="1">
            <a:schemeClr val="accent1"/>
          </a:lnRef>
          <a:fillRef idx="3">
            <a:schemeClr val="accent1"/>
          </a:fillRef>
          <a:effectRef idx="2">
            <a:schemeClr val="accent1"/>
          </a:effectRef>
          <a:fontRef idx="minor">
            <a:schemeClr val="lt1"/>
          </a:fontRef>
        </p:style>
        <p:txBody>
          <a:bodyPr vert="horz" rtlCol="0" anchor="t"/>
          <a:lstStyle/>
          <a:p>
            <a:pPr algn="ctr"/>
            <a:r>
              <a:rPr lang="en-US" sz="2000" b="1" dirty="0">
                <a:solidFill>
                  <a:schemeClr val="tx1"/>
                </a:solidFill>
                <a:latin typeface="Calibri" panose="020F0502020204030204" pitchFamily="34" charset="0"/>
                <a:cs typeface="Calibri" panose="020F0502020204030204" pitchFamily="34" charset="0"/>
              </a:rPr>
              <a:t>Software Packs</a:t>
            </a:r>
            <a:endParaRPr lang="en-GB" sz="3200" b="1" dirty="0">
              <a:solidFill>
                <a:schemeClr val="tx1"/>
              </a:solidFill>
              <a:latin typeface="Calibri" panose="020F0502020204030204" pitchFamily="34" charset="0"/>
              <a:cs typeface="Calibri" panose="020F0502020204030204" pitchFamily="34" charset="0"/>
            </a:endParaRPr>
          </a:p>
        </p:txBody>
      </p:sp>
      <p:sp>
        <p:nvSpPr>
          <p:cNvPr id="4" name="Rectangle 3"/>
          <p:cNvSpPr/>
          <p:nvPr/>
        </p:nvSpPr>
        <p:spPr bwMode="auto">
          <a:xfrm>
            <a:off x="1998841" y="393853"/>
            <a:ext cx="1440000" cy="5701231"/>
          </a:xfrm>
          <a:prstGeom prst="rect">
            <a:avLst/>
          </a:prstGeom>
          <a:solidFill>
            <a:schemeClr val="bg1">
              <a:lumMod val="9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t"/>
          <a:lstStyle/>
          <a:p>
            <a:pPr algn="ctr">
              <a:defRPr/>
            </a:pPr>
            <a:r>
              <a:rPr lang="en-GB" sz="2000" b="1" dirty="0">
                <a:solidFill>
                  <a:schemeClr val="tx1"/>
                </a:solidFill>
                <a:latin typeface="Calibri" panose="020F0502020204030204" pitchFamily="34" charset="0"/>
                <a:cs typeface="Calibri" panose="020F0502020204030204" pitchFamily="34" charset="0"/>
              </a:rPr>
              <a:t>Device</a:t>
            </a:r>
          </a:p>
        </p:txBody>
      </p:sp>
      <p:sp>
        <p:nvSpPr>
          <p:cNvPr id="7" name="TextBox 6"/>
          <p:cNvSpPr txBox="1"/>
          <p:nvPr/>
        </p:nvSpPr>
        <p:spPr bwMode="auto">
          <a:xfrm>
            <a:off x="2000439" y="3762862"/>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Calibri" panose="020F0502020204030204" pitchFamily="34" charset="0"/>
                <a:cs typeface="Calibri" panose="020F0502020204030204" pitchFamily="34" charset="0"/>
              </a:rPr>
              <a:t>SPI Controller</a:t>
            </a:r>
            <a:endParaRPr lang="en-GB" sz="1200" dirty="0">
              <a:latin typeface="Calibri" panose="020F0502020204030204" pitchFamily="34" charset="0"/>
              <a:ea typeface="Segoe UI" panose="020B0502040204020203" pitchFamily="34" charset="0"/>
              <a:cs typeface="Calibri" panose="020F0502020204030204" pitchFamily="34" charset="0"/>
            </a:endParaRPr>
          </a:p>
        </p:txBody>
      </p:sp>
      <p:sp>
        <p:nvSpPr>
          <p:cNvPr id="8" name="TextBox 7"/>
          <p:cNvSpPr txBox="1"/>
          <p:nvPr/>
        </p:nvSpPr>
        <p:spPr bwMode="auto">
          <a:xfrm>
            <a:off x="2000439" y="4535177"/>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Calibri" panose="020F0502020204030204" pitchFamily="34" charset="0"/>
                <a:cs typeface="Calibri" panose="020F0502020204030204" pitchFamily="34" charset="0"/>
              </a:rPr>
              <a:t>SPI Controller</a:t>
            </a:r>
            <a:endParaRPr lang="en-GB" sz="1200" dirty="0">
              <a:latin typeface="Calibri" panose="020F0502020204030204" pitchFamily="34" charset="0"/>
              <a:cs typeface="Calibri" panose="020F0502020204030204" pitchFamily="34" charset="0"/>
            </a:endParaRPr>
          </a:p>
        </p:txBody>
      </p:sp>
      <p:sp>
        <p:nvSpPr>
          <p:cNvPr id="9" name="TextBox 8"/>
          <p:cNvSpPr txBox="1"/>
          <p:nvPr/>
        </p:nvSpPr>
        <p:spPr bwMode="auto">
          <a:xfrm>
            <a:off x="2000439" y="5726686"/>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Calibri" panose="020F0502020204030204" pitchFamily="34" charset="0"/>
                <a:cs typeface="Calibri" panose="020F0502020204030204" pitchFamily="34" charset="0"/>
              </a:rPr>
              <a:t>USB  Controller</a:t>
            </a:r>
            <a:endParaRPr lang="en-GB" sz="1200" dirty="0">
              <a:latin typeface="Calibri" panose="020F0502020204030204" pitchFamily="34" charset="0"/>
              <a:cs typeface="Calibri" panose="020F0502020204030204" pitchFamily="34" charset="0"/>
            </a:endParaRPr>
          </a:p>
        </p:txBody>
      </p:sp>
      <p:sp>
        <p:nvSpPr>
          <p:cNvPr id="10" name="TextBox 9"/>
          <p:cNvSpPr txBox="1"/>
          <p:nvPr/>
        </p:nvSpPr>
        <p:spPr bwMode="auto">
          <a:xfrm>
            <a:off x="2000439" y="1493264"/>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Calibri" panose="020F0502020204030204" pitchFamily="34" charset="0"/>
                <a:cs typeface="Calibri" panose="020F0502020204030204" pitchFamily="34" charset="0"/>
              </a:rPr>
              <a:t>USB  Controller</a:t>
            </a:r>
            <a:endParaRPr lang="en-GB" sz="1200" dirty="0">
              <a:latin typeface="Calibri" panose="020F0502020204030204" pitchFamily="34" charset="0"/>
              <a:cs typeface="Calibri" panose="020F0502020204030204" pitchFamily="34" charset="0"/>
            </a:endParaRPr>
          </a:p>
        </p:txBody>
      </p:sp>
      <p:sp>
        <p:nvSpPr>
          <p:cNvPr id="11" name="TextBox 10"/>
          <p:cNvSpPr txBox="1"/>
          <p:nvPr/>
        </p:nvSpPr>
        <p:spPr bwMode="auto">
          <a:xfrm>
            <a:off x="2000439" y="1880606"/>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Calibri" panose="020F0502020204030204" pitchFamily="34" charset="0"/>
                <a:cs typeface="Calibri" panose="020F0502020204030204" pitchFamily="34" charset="0"/>
              </a:rPr>
              <a:t>Ethernet  PHY</a:t>
            </a:r>
            <a:endParaRPr lang="en-GB" sz="1200" dirty="0">
              <a:latin typeface="Calibri" panose="020F0502020204030204" pitchFamily="34" charset="0"/>
              <a:cs typeface="Calibri" panose="020F0502020204030204" pitchFamily="34" charset="0"/>
            </a:endParaRPr>
          </a:p>
        </p:txBody>
      </p:sp>
      <p:sp>
        <p:nvSpPr>
          <p:cNvPr id="12" name="TextBox 11"/>
          <p:cNvSpPr txBox="1"/>
          <p:nvPr/>
        </p:nvSpPr>
        <p:spPr bwMode="auto">
          <a:xfrm>
            <a:off x="2000439" y="4939234"/>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Calibri" panose="020F0502020204030204" pitchFamily="34" charset="0"/>
                <a:cs typeface="Calibri" panose="020F0502020204030204" pitchFamily="34" charset="0"/>
              </a:rPr>
              <a:t>SDIO</a:t>
            </a:r>
            <a:endParaRPr lang="en-GB" sz="1200" dirty="0">
              <a:latin typeface="Calibri" panose="020F0502020204030204" pitchFamily="34" charset="0"/>
              <a:cs typeface="Calibri" panose="020F0502020204030204" pitchFamily="34" charset="0"/>
            </a:endParaRPr>
          </a:p>
        </p:txBody>
      </p:sp>
      <p:sp>
        <p:nvSpPr>
          <p:cNvPr id="13" name="TextBox 12"/>
          <p:cNvSpPr txBox="1"/>
          <p:nvPr/>
        </p:nvSpPr>
        <p:spPr bwMode="auto">
          <a:xfrm>
            <a:off x="2000439" y="5332447"/>
            <a:ext cx="1440000" cy="288000"/>
          </a:xfrm>
          <a:prstGeom prst="rect">
            <a:avLst/>
          </a:prstGeom>
          <a:solidFill>
            <a:schemeClr val="bg1">
              <a:lumMod val="85000"/>
            </a:schemeClr>
          </a:solidFill>
          <a:ln>
            <a:noFill/>
          </a:ln>
        </p:spPr>
        <p:txBody>
          <a:bodyPr rIns="108000">
            <a:spAutoFit/>
          </a:bodyPr>
          <a:lstStyle/>
          <a:p>
            <a:pPr algn="r">
              <a:defRPr/>
            </a:pPr>
            <a:r>
              <a:rPr lang="en-US" sz="1200" dirty="0">
                <a:latin typeface="Calibri" panose="020F0502020204030204" pitchFamily="34" charset="0"/>
                <a:cs typeface="Calibri" panose="020F0502020204030204" pitchFamily="34" charset="0"/>
              </a:rPr>
              <a:t>Memory Controller</a:t>
            </a:r>
            <a:endParaRPr lang="en-GB" sz="1200" dirty="0">
              <a:latin typeface="Calibri" panose="020F0502020204030204" pitchFamily="34" charset="0"/>
              <a:cs typeface="Calibri" panose="020F0502020204030204" pitchFamily="34" charset="0"/>
            </a:endParaRPr>
          </a:p>
        </p:txBody>
      </p:sp>
      <p:sp>
        <p:nvSpPr>
          <p:cNvPr id="20" name="Rounded Rectangle 19"/>
          <p:cNvSpPr/>
          <p:nvPr/>
        </p:nvSpPr>
        <p:spPr bwMode="auto">
          <a:xfrm>
            <a:off x="3798274" y="794656"/>
            <a:ext cx="3095625" cy="5860143"/>
          </a:xfrm>
          <a:prstGeom prst="roundRect">
            <a:avLst>
              <a:gd name="adj" fmla="val 0"/>
            </a:avLst>
          </a:prstGeom>
          <a:solidFill>
            <a:srgbClr val="808082">
              <a:alpha val="40000"/>
            </a:srgbClr>
          </a:solidFill>
          <a:ln w="28575" cap="flat" cmpd="sng" algn="ctr">
            <a:noFill/>
            <a:prstDash val="solid"/>
            <a:round/>
            <a:headEnd type="none" w="med" len="med"/>
            <a:tailEnd type="none" w="med" len="med"/>
          </a:ln>
          <a:effectLst/>
        </p:spPr>
        <p:txBody>
          <a:bodyPr lIns="121944" tIns="60972" rIns="121944" bIns="60972"/>
          <a:lstStyle/>
          <a:p>
            <a:pPr algn="ctr"/>
            <a:r>
              <a:rPr lang="en-US" sz="1600" b="1" kern="0" dirty="0">
                <a:solidFill>
                  <a:srgbClr val="000000"/>
                </a:solidFill>
                <a:latin typeface="Calibri" panose="020F0502020204030204" pitchFamily="34" charset="0"/>
                <a:ea typeface="ＭＳ Ｐゴシック" pitchFamily="34" charset="-128"/>
                <a:cs typeface="Calibri" panose="020F0502020204030204" pitchFamily="34" charset="0"/>
              </a:rPr>
              <a:t>Device Pack</a:t>
            </a:r>
            <a:endParaRPr lang="en-GB" sz="1600" b="1" kern="0" dirty="0">
              <a:solidFill>
                <a:srgbClr val="000000"/>
              </a:solidFill>
              <a:latin typeface="Calibri" panose="020F0502020204030204" pitchFamily="34" charset="0"/>
              <a:ea typeface="ＭＳ Ｐゴシック" pitchFamily="34" charset="-128"/>
              <a:cs typeface="Calibri" panose="020F0502020204030204" pitchFamily="34" charset="0"/>
            </a:endParaRPr>
          </a:p>
        </p:txBody>
      </p:sp>
      <p:sp>
        <p:nvSpPr>
          <p:cNvPr id="37" name="Rounded Rectangle 36"/>
          <p:cNvSpPr/>
          <p:nvPr/>
        </p:nvSpPr>
        <p:spPr bwMode="auto">
          <a:xfrm>
            <a:off x="3904633" y="6106118"/>
            <a:ext cx="2881318" cy="468000"/>
          </a:xfrm>
          <a:prstGeom prst="roundRect">
            <a:avLst>
              <a:gd name="adj" fmla="val 0"/>
            </a:avLst>
          </a:prstGeom>
          <a:solidFill>
            <a:schemeClr val="bg1"/>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latin typeface="Calibri" panose="020F0502020204030204" pitchFamily="34" charset="0"/>
                <a:ea typeface="ＭＳ Ｐゴシック" pitchFamily="34" charset="-128"/>
                <a:cs typeface="Calibri" panose="020F0502020204030204" pitchFamily="34" charset="0"/>
              </a:rPr>
              <a:t>RTE_Device.h</a:t>
            </a:r>
            <a:r>
              <a:rPr lang="de-DE" sz="1500" kern="0" dirty="0">
                <a:latin typeface="Calibri" panose="020F0502020204030204" pitchFamily="34" charset="0"/>
                <a:ea typeface="ＭＳ Ｐゴシック" pitchFamily="34" charset="-128"/>
                <a:cs typeface="Calibri" panose="020F0502020204030204" pitchFamily="34" charset="0"/>
              </a:rPr>
              <a:t> </a:t>
            </a:r>
            <a:br>
              <a:rPr lang="de-DE" sz="1500" kern="0" dirty="0">
                <a:latin typeface="Calibri" panose="020F0502020204030204" pitchFamily="34" charset="0"/>
                <a:ea typeface="ＭＳ Ｐゴシック" pitchFamily="34" charset="-128"/>
                <a:cs typeface="Calibri" panose="020F0502020204030204" pitchFamily="34" charset="0"/>
              </a:rPr>
            </a:br>
            <a:r>
              <a:rPr lang="de-DE" sz="1300" kern="0" dirty="0">
                <a:latin typeface="Calibri" panose="020F0502020204030204" pitchFamily="34" charset="0"/>
                <a:ea typeface="ＭＳ Ｐゴシック" pitchFamily="34" charset="-128"/>
                <a:cs typeface="Calibri" panose="020F0502020204030204" pitchFamily="34" charset="0"/>
              </a:rPr>
              <a:t>Configuration File</a:t>
            </a:r>
          </a:p>
        </p:txBody>
      </p:sp>
      <p:sp>
        <p:nvSpPr>
          <p:cNvPr id="54" name="TextBox 53"/>
          <p:cNvSpPr txBox="1"/>
          <p:nvPr/>
        </p:nvSpPr>
        <p:spPr bwMode="auto">
          <a:xfrm>
            <a:off x="2000439" y="2273841"/>
            <a:ext cx="1440000" cy="288000"/>
          </a:xfrm>
          <a:prstGeom prst="rect">
            <a:avLst/>
          </a:prstGeom>
          <a:solidFill>
            <a:schemeClr val="bg1">
              <a:lumMod val="85000"/>
            </a:schemeClr>
          </a:solidFill>
          <a:ln>
            <a:noFill/>
          </a:ln>
        </p:spPr>
        <p:txBody>
          <a:bodyPr wrap="square" rIns="144000">
            <a:spAutoFit/>
          </a:bodyPr>
          <a:lstStyle/>
          <a:p>
            <a:pPr algn="r">
              <a:defRPr/>
            </a:pPr>
            <a:r>
              <a:rPr lang="en-US" sz="1200" dirty="0">
                <a:latin typeface="Calibri" panose="020F0502020204030204" pitchFamily="34" charset="0"/>
                <a:cs typeface="Calibri" panose="020F0502020204030204" pitchFamily="34" charset="0"/>
              </a:rPr>
              <a:t>Ethernet  MAC</a:t>
            </a:r>
            <a:endParaRPr lang="en-GB" sz="1200" dirty="0">
              <a:latin typeface="Calibri" panose="020F0502020204030204" pitchFamily="34" charset="0"/>
              <a:cs typeface="Calibri" panose="020F0502020204030204" pitchFamily="34" charset="0"/>
            </a:endParaRPr>
          </a:p>
        </p:txBody>
      </p:sp>
      <p:sp>
        <p:nvSpPr>
          <p:cNvPr id="59" name="TextBox 58"/>
          <p:cNvSpPr txBox="1"/>
          <p:nvPr/>
        </p:nvSpPr>
        <p:spPr bwMode="auto">
          <a:xfrm>
            <a:off x="1180708" y="5727710"/>
            <a:ext cx="647700" cy="276225"/>
          </a:xfrm>
          <a:prstGeom prst="rect">
            <a:avLst/>
          </a:prstGeom>
          <a:noFill/>
          <a:ln>
            <a:noFill/>
          </a:ln>
        </p:spPr>
        <p:txBody>
          <a:bodyPr lIns="216000" rIns="36000">
            <a:spAutoFit/>
          </a:bodyPr>
          <a:lstStyle/>
          <a:p>
            <a:pPr algn="r">
              <a:defRPr/>
            </a:pPr>
            <a:r>
              <a:rPr lang="en-US" sz="1200" dirty="0">
                <a:latin typeface="Calibri" panose="020F0502020204030204" pitchFamily="34" charset="0"/>
                <a:cs typeface="Calibri" panose="020F0502020204030204" pitchFamily="34" charset="0"/>
              </a:rPr>
              <a:t>USB</a:t>
            </a:r>
            <a:endParaRPr lang="en-GB" sz="1200" dirty="0">
              <a:latin typeface="Calibri" panose="020F0502020204030204" pitchFamily="34" charset="0"/>
              <a:cs typeface="Calibri" panose="020F0502020204030204" pitchFamily="34" charset="0"/>
            </a:endParaRPr>
          </a:p>
        </p:txBody>
      </p:sp>
      <p:sp>
        <p:nvSpPr>
          <p:cNvPr id="60" name="TextBox 59"/>
          <p:cNvSpPr txBox="1"/>
          <p:nvPr/>
        </p:nvSpPr>
        <p:spPr bwMode="auto">
          <a:xfrm>
            <a:off x="1180242" y="5332447"/>
            <a:ext cx="647700" cy="277812"/>
          </a:xfrm>
          <a:prstGeom prst="rect">
            <a:avLst/>
          </a:prstGeom>
          <a:noFill/>
          <a:ln>
            <a:noFill/>
          </a:ln>
        </p:spPr>
        <p:txBody>
          <a:bodyPr lIns="216000" rIns="36000">
            <a:spAutoFit/>
          </a:bodyPr>
          <a:lstStyle/>
          <a:p>
            <a:pPr algn="r">
              <a:defRPr/>
            </a:pPr>
            <a:r>
              <a:rPr lang="en-US" sz="1200" dirty="0">
                <a:latin typeface="Calibri" panose="020F0502020204030204" pitchFamily="34" charset="0"/>
                <a:cs typeface="Calibri" panose="020F0502020204030204" pitchFamily="34" charset="0"/>
              </a:rPr>
              <a:t>I/O</a:t>
            </a:r>
            <a:endParaRPr lang="en-GB" sz="1200" dirty="0">
              <a:latin typeface="Calibri" panose="020F0502020204030204" pitchFamily="34" charset="0"/>
              <a:cs typeface="Calibri" panose="020F0502020204030204" pitchFamily="34" charset="0"/>
            </a:endParaRPr>
          </a:p>
        </p:txBody>
      </p:sp>
      <p:sp>
        <p:nvSpPr>
          <p:cNvPr id="61" name="TextBox 60"/>
          <p:cNvSpPr txBox="1"/>
          <p:nvPr/>
        </p:nvSpPr>
        <p:spPr bwMode="auto">
          <a:xfrm>
            <a:off x="1066590" y="4944328"/>
            <a:ext cx="761818" cy="277812"/>
          </a:xfrm>
          <a:prstGeom prst="rect">
            <a:avLst/>
          </a:prstGeom>
          <a:noFill/>
          <a:ln>
            <a:noFill/>
          </a:ln>
        </p:spPr>
        <p:txBody>
          <a:bodyPr wrap="square" lIns="216000" rIns="36000">
            <a:spAutoFit/>
          </a:bodyPr>
          <a:lstStyle/>
          <a:p>
            <a:pPr algn="r">
              <a:defRPr/>
            </a:pPr>
            <a:r>
              <a:rPr lang="en-US" sz="1200" dirty="0">
                <a:latin typeface="Calibri" panose="020F0502020204030204" pitchFamily="34" charset="0"/>
                <a:cs typeface="Calibri" panose="020F0502020204030204" pitchFamily="34" charset="0"/>
              </a:rPr>
              <a:t>SDIO0</a:t>
            </a:r>
            <a:endParaRPr lang="en-GB" sz="1200" dirty="0">
              <a:latin typeface="Calibri" panose="020F0502020204030204" pitchFamily="34" charset="0"/>
              <a:cs typeface="Calibri" panose="020F0502020204030204" pitchFamily="34" charset="0"/>
            </a:endParaRPr>
          </a:p>
        </p:txBody>
      </p:sp>
      <p:sp>
        <p:nvSpPr>
          <p:cNvPr id="62" name="TextBox 61"/>
          <p:cNvSpPr txBox="1"/>
          <p:nvPr/>
        </p:nvSpPr>
        <p:spPr bwMode="auto">
          <a:xfrm>
            <a:off x="1180242" y="4541064"/>
            <a:ext cx="647700" cy="276225"/>
          </a:xfrm>
          <a:prstGeom prst="rect">
            <a:avLst/>
          </a:prstGeom>
          <a:noFill/>
          <a:ln>
            <a:noFill/>
          </a:ln>
        </p:spPr>
        <p:txBody>
          <a:bodyPr lIns="216000" rIns="36000">
            <a:spAutoFit/>
          </a:bodyPr>
          <a:lstStyle/>
          <a:p>
            <a:pPr algn="r">
              <a:defRPr/>
            </a:pPr>
            <a:r>
              <a:rPr lang="en-US" sz="1200" dirty="0">
                <a:latin typeface="Calibri" panose="020F0502020204030204" pitchFamily="34" charset="0"/>
                <a:cs typeface="Calibri" panose="020F0502020204030204" pitchFamily="34" charset="0"/>
              </a:rPr>
              <a:t>SPI1</a:t>
            </a:r>
            <a:endParaRPr lang="en-GB" sz="1200" dirty="0">
              <a:latin typeface="Calibri" panose="020F0502020204030204" pitchFamily="34" charset="0"/>
              <a:cs typeface="Calibri" panose="020F0502020204030204" pitchFamily="34" charset="0"/>
            </a:endParaRPr>
          </a:p>
        </p:txBody>
      </p:sp>
      <p:sp>
        <p:nvSpPr>
          <p:cNvPr id="63" name="TextBox 62"/>
          <p:cNvSpPr txBox="1"/>
          <p:nvPr/>
        </p:nvSpPr>
        <p:spPr bwMode="auto">
          <a:xfrm>
            <a:off x="1179967" y="3776809"/>
            <a:ext cx="647700" cy="276225"/>
          </a:xfrm>
          <a:prstGeom prst="rect">
            <a:avLst/>
          </a:prstGeom>
          <a:noFill/>
          <a:ln>
            <a:noFill/>
          </a:ln>
        </p:spPr>
        <p:txBody>
          <a:bodyPr lIns="216000" rIns="36000">
            <a:spAutoFit/>
          </a:bodyPr>
          <a:lstStyle/>
          <a:p>
            <a:pPr algn="r">
              <a:defRPr/>
            </a:pPr>
            <a:r>
              <a:rPr lang="en-US" sz="1200" dirty="0">
                <a:latin typeface="Calibri" panose="020F0502020204030204" pitchFamily="34" charset="0"/>
                <a:cs typeface="Calibri" panose="020F0502020204030204" pitchFamily="34" charset="0"/>
              </a:rPr>
              <a:t>SPI0</a:t>
            </a:r>
            <a:endParaRPr lang="en-GB" sz="1200" dirty="0">
              <a:latin typeface="Calibri" panose="020F0502020204030204" pitchFamily="34" charset="0"/>
              <a:ea typeface="Segoe UI" panose="020B0502040204020203" pitchFamily="34" charset="0"/>
              <a:cs typeface="Calibri" panose="020F0502020204030204" pitchFamily="34" charset="0"/>
            </a:endParaRPr>
          </a:p>
        </p:txBody>
      </p:sp>
      <p:sp>
        <p:nvSpPr>
          <p:cNvPr id="65" name="TextBox 64"/>
          <p:cNvSpPr txBox="1"/>
          <p:nvPr/>
        </p:nvSpPr>
        <p:spPr bwMode="auto">
          <a:xfrm>
            <a:off x="1180242" y="1488455"/>
            <a:ext cx="647700" cy="276225"/>
          </a:xfrm>
          <a:prstGeom prst="rect">
            <a:avLst/>
          </a:prstGeom>
          <a:noFill/>
          <a:ln>
            <a:noFill/>
          </a:ln>
        </p:spPr>
        <p:txBody>
          <a:bodyPr lIns="216000" rIns="36000">
            <a:spAutoFit/>
          </a:bodyPr>
          <a:lstStyle/>
          <a:p>
            <a:pPr algn="r">
              <a:defRPr/>
            </a:pPr>
            <a:r>
              <a:rPr lang="en-US" sz="1200" dirty="0">
                <a:latin typeface="Calibri" panose="020F0502020204030204" pitchFamily="34" charset="0"/>
                <a:cs typeface="Calibri" panose="020F0502020204030204" pitchFamily="34" charset="0"/>
              </a:rPr>
              <a:t>USB</a:t>
            </a:r>
            <a:endParaRPr lang="en-GB" sz="1200" dirty="0">
              <a:latin typeface="Calibri" panose="020F0502020204030204" pitchFamily="34" charset="0"/>
              <a:cs typeface="Calibri" panose="020F0502020204030204" pitchFamily="34" charset="0"/>
            </a:endParaRPr>
          </a:p>
        </p:txBody>
      </p:sp>
      <p:sp>
        <p:nvSpPr>
          <p:cNvPr id="66" name="TextBox 65"/>
          <p:cNvSpPr txBox="1"/>
          <p:nvPr/>
        </p:nvSpPr>
        <p:spPr bwMode="auto">
          <a:xfrm>
            <a:off x="992617" y="1895247"/>
            <a:ext cx="835790" cy="277813"/>
          </a:xfrm>
          <a:prstGeom prst="rect">
            <a:avLst/>
          </a:prstGeom>
          <a:noFill/>
          <a:ln>
            <a:noFill/>
          </a:ln>
        </p:spPr>
        <p:txBody>
          <a:bodyPr wrap="square" lIns="216000" rIns="36000">
            <a:spAutoFit/>
          </a:bodyPr>
          <a:lstStyle/>
          <a:p>
            <a:pPr algn="r">
              <a:defRPr/>
            </a:pPr>
            <a:r>
              <a:rPr lang="en-US" sz="1200" dirty="0">
                <a:latin typeface="Calibri" panose="020F0502020204030204" pitchFamily="34" charset="0"/>
                <a:cs typeface="Calibri" panose="020F0502020204030204" pitchFamily="34" charset="0"/>
              </a:rPr>
              <a:t>Ethernet</a:t>
            </a:r>
            <a:endParaRPr lang="en-GB" sz="1200" dirty="0">
              <a:latin typeface="Calibri" panose="020F0502020204030204" pitchFamily="34" charset="0"/>
              <a:cs typeface="Calibri" panose="020F0502020204030204" pitchFamily="34" charset="0"/>
            </a:endParaRPr>
          </a:p>
        </p:txBody>
      </p:sp>
      <p:grpSp>
        <p:nvGrpSpPr>
          <p:cNvPr id="144" name="Group 143"/>
          <p:cNvGrpSpPr/>
          <p:nvPr/>
        </p:nvGrpSpPr>
        <p:grpSpPr>
          <a:xfrm>
            <a:off x="1854380" y="5740280"/>
            <a:ext cx="144462" cy="258762"/>
            <a:chOff x="4487395" y="5226823"/>
            <a:chExt cx="144462" cy="258762"/>
          </a:xfrm>
        </p:grpSpPr>
        <p:sp>
          <p:nvSpPr>
            <p:cNvPr id="92" name="Rectangle 91"/>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93" name="Straight Connector 92"/>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1" name="Rounded Rectangle 20"/>
          <p:cNvSpPr/>
          <p:nvPr/>
        </p:nvSpPr>
        <p:spPr bwMode="auto">
          <a:xfrm>
            <a:off x="3904639" y="1100051"/>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Startup/System</a:t>
            </a:r>
          </a:p>
        </p:txBody>
      </p:sp>
      <p:sp>
        <p:nvSpPr>
          <p:cNvPr id="24" name="Rectangle 23"/>
          <p:cNvSpPr/>
          <p:nvPr/>
        </p:nvSpPr>
        <p:spPr bwMode="auto">
          <a:xfrm>
            <a:off x="5847726" y="3785057"/>
            <a:ext cx="936625" cy="207962"/>
          </a:xfrm>
          <a:prstGeom prst="rect">
            <a:avLst/>
          </a:prstGeom>
          <a:solidFill>
            <a:srgbClr val="CCEDD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alibri" panose="020F0502020204030204" pitchFamily="34" charset="0"/>
                <a:cs typeface="Calibri" panose="020F0502020204030204" pitchFamily="34" charset="0"/>
              </a:rPr>
              <a:t>SPI0</a:t>
            </a:r>
            <a:endParaRPr lang="en-GB" sz="1200" dirty="0">
              <a:solidFill>
                <a:schemeClr val="tx1"/>
              </a:solidFill>
              <a:latin typeface="Calibri" panose="020F0502020204030204" pitchFamily="34" charset="0"/>
              <a:cs typeface="Calibri" panose="020F0502020204030204" pitchFamily="34" charset="0"/>
            </a:endParaRPr>
          </a:p>
        </p:txBody>
      </p:sp>
      <p:sp>
        <p:nvSpPr>
          <p:cNvPr id="26" name="Rounded Rectangle 25"/>
          <p:cNvSpPr/>
          <p:nvPr/>
        </p:nvSpPr>
        <p:spPr bwMode="auto">
          <a:xfrm>
            <a:off x="3904634" y="3759595"/>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SPI Driver</a:t>
            </a:r>
          </a:p>
        </p:txBody>
      </p:sp>
      <p:sp>
        <p:nvSpPr>
          <p:cNvPr id="27" name="Rectangle 26"/>
          <p:cNvSpPr/>
          <p:nvPr/>
        </p:nvSpPr>
        <p:spPr bwMode="auto">
          <a:xfrm>
            <a:off x="5849326" y="4970521"/>
            <a:ext cx="936625" cy="215900"/>
          </a:xfrm>
          <a:prstGeom prst="rect">
            <a:avLst/>
          </a:prstGeom>
          <a:solidFill>
            <a:srgbClr val="CCEDD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alibri" panose="020F0502020204030204" pitchFamily="34" charset="0"/>
                <a:cs typeface="Calibri" panose="020F0502020204030204" pitchFamily="34" charset="0"/>
              </a:rPr>
              <a:t>MCI0</a:t>
            </a:r>
            <a:endParaRPr lang="en-GB" sz="1200" dirty="0">
              <a:solidFill>
                <a:schemeClr val="tx1"/>
              </a:solidFill>
              <a:latin typeface="Calibri" panose="020F0502020204030204" pitchFamily="34" charset="0"/>
              <a:cs typeface="Calibri" panose="020F0502020204030204" pitchFamily="34" charset="0"/>
            </a:endParaRPr>
          </a:p>
        </p:txBody>
      </p:sp>
      <p:sp>
        <p:nvSpPr>
          <p:cNvPr id="29" name="Rounded Rectangle 28"/>
          <p:cNvSpPr/>
          <p:nvPr/>
        </p:nvSpPr>
        <p:spPr bwMode="auto">
          <a:xfrm>
            <a:off x="3904639" y="4939234"/>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MCI Driver</a:t>
            </a:r>
          </a:p>
        </p:txBody>
      </p:sp>
      <p:sp>
        <p:nvSpPr>
          <p:cNvPr id="28" name="Rectangle 27"/>
          <p:cNvSpPr/>
          <p:nvPr/>
        </p:nvSpPr>
        <p:spPr bwMode="auto">
          <a:xfrm>
            <a:off x="5847728" y="5368497"/>
            <a:ext cx="936625" cy="215900"/>
          </a:xfrm>
          <a:prstGeom prst="rect">
            <a:avLst/>
          </a:prstGeom>
          <a:solidFill>
            <a:srgbClr val="CCEDD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alibri" panose="020F0502020204030204" pitchFamily="34" charset="0"/>
                <a:cs typeface="Calibri" panose="020F0502020204030204" pitchFamily="34" charset="0"/>
              </a:rPr>
              <a:t>NAND0</a:t>
            </a:r>
            <a:endParaRPr lang="en-GB" sz="1200" dirty="0">
              <a:solidFill>
                <a:schemeClr val="tx1"/>
              </a:solidFill>
              <a:latin typeface="Calibri" panose="020F0502020204030204" pitchFamily="34" charset="0"/>
              <a:cs typeface="Calibri" panose="020F0502020204030204" pitchFamily="34" charset="0"/>
            </a:endParaRPr>
          </a:p>
        </p:txBody>
      </p:sp>
      <p:sp>
        <p:nvSpPr>
          <p:cNvPr id="30" name="Rounded Rectangle 29"/>
          <p:cNvSpPr/>
          <p:nvPr/>
        </p:nvSpPr>
        <p:spPr bwMode="auto">
          <a:xfrm>
            <a:off x="3904639" y="5332447"/>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NAND Driver</a:t>
            </a:r>
          </a:p>
        </p:txBody>
      </p:sp>
      <p:sp>
        <p:nvSpPr>
          <p:cNvPr id="31" name="Rectangle 30"/>
          <p:cNvSpPr/>
          <p:nvPr/>
        </p:nvSpPr>
        <p:spPr bwMode="auto">
          <a:xfrm>
            <a:off x="5849320" y="1529314"/>
            <a:ext cx="936625" cy="215900"/>
          </a:xfrm>
          <a:prstGeom prst="rect">
            <a:avLst/>
          </a:prstGeom>
          <a:solidFill>
            <a:srgbClr val="CCEDD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alibri" panose="020F0502020204030204" pitchFamily="34" charset="0"/>
                <a:cs typeface="Calibri" panose="020F0502020204030204" pitchFamily="34" charset="0"/>
              </a:rPr>
              <a:t>USBD0</a:t>
            </a:r>
            <a:endParaRPr lang="en-GB" sz="1200" dirty="0">
              <a:solidFill>
                <a:schemeClr val="tx1"/>
              </a:solidFill>
              <a:latin typeface="Calibri" panose="020F0502020204030204" pitchFamily="34" charset="0"/>
              <a:cs typeface="Calibri" panose="020F0502020204030204" pitchFamily="34" charset="0"/>
            </a:endParaRPr>
          </a:p>
        </p:txBody>
      </p:sp>
      <p:sp>
        <p:nvSpPr>
          <p:cNvPr id="32" name="Rounded Rectangle 31"/>
          <p:cNvSpPr/>
          <p:nvPr/>
        </p:nvSpPr>
        <p:spPr bwMode="auto">
          <a:xfrm>
            <a:off x="3904638" y="1493264"/>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USB Device Driver</a:t>
            </a:r>
          </a:p>
        </p:txBody>
      </p:sp>
      <p:sp>
        <p:nvSpPr>
          <p:cNvPr id="33" name="Rectangle 32"/>
          <p:cNvSpPr/>
          <p:nvPr/>
        </p:nvSpPr>
        <p:spPr bwMode="auto">
          <a:xfrm>
            <a:off x="5849326" y="1916678"/>
            <a:ext cx="936625" cy="215900"/>
          </a:xfrm>
          <a:prstGeom prst="rect">
            <a:avLst/>
          </a:prstGeom>
          <a:solidFill>
            <a:srgbClr val="CCEDD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alibri" panose="020F0502020204030204" pitchFamily="34" charset="0"/>
                <a:cs typeface="Calibri" panose="020F0502020204030204" pitchFamily="34" charset="0"/>
              </a:rPr>
              <a:t>ETH_PHY0</a:t>
            </a:r>
            <a:endParaRPr lang="en-GB" sz="1200" dirty="0">
              <a:solidFill>
                <a:schemeClr val="tx1"/>
              </a:solidFill>
              <a:latin typeface="Calibri" panose="020F0502020204030204" pitchFamily="34" charset="0"/>
              <a:cs typeface="Calibri" panose="020F0502020204030204" pitchFamily="34" charset="0"/>
            </a:endParaRPr>
          </a:p>
        </p:txBody>
      </p:sp>
      <p:sp>
        <p:nvSpPr>
          <p:cNvPr id="34" name="Rectangle 33"/>
          <p:cNvSpPr/>
          <p:nvPr/>
        </p:nvSpPr>
        <p:spPr bwMode="auto">
          <a:xfrm>
            <a:off x="5847727" y="5761711"/>
            <a:ext cx="936625" cy="215900"/>
          </a:xfrm>
          <a:prstGeom prst="rect">
            <a:avLst/>
          </a:prstGeom>
          <a:solidFill>
            <a:srgbClr val="CCEDD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alibri" panose="020F0502020204030204" pitchFamily="34" charset="0"/>
                <a:cs typeface="Calibri" panose="020F0502020204030204" pitchFamily="34" charset="0"/>
              </a:rPr>
              <a:t>USBH0</a:t>
            </a:r>
            <a:endParaRPr lang="en-GB" sz="1200" dirty="0">
              <a:solidFill>
                <a:schemeClr val="tx1"/>
              </a:solidFill>
              <a:latin typeface="Calibri" panose="020F0502020204030204" pitchFamily="34" charset="0"/>
              <a:cs typeface="Calibri" panose="020F0502020204030204" pitchFamily="34" charset="0"/>
            </a:endParaRPr>
          </a:p>
        </p:txBody>
      </p:sp>
      <p:sp>
        <p:nvSpPr>
          <p:cNvPr id="35" name="Rounded Rectangle 34"/>
          <p:cNvSpPr/>
          <p:nvPr/>
        </p:nvSpPr>
        <p:spPr bwMode="auto">
          <a:xfrm>
            <a:off x="3904639" y="5725661"/>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USB Host Driver</a:t>
            </a:r>
          </a:p>
        </p:txBody>
      </p:sp>
      <p:sp>
        <p:nvSpPr>
          <p:cNvPr id="36" name="Rounded Rectangle 35"/>
          <p:cNvSpPr/>
          <p:nvPr/>
        </p:nvSpPr>
        <p:spPr bwMode="auto">
          <a:xfrm>
            <a:off x="3904636" y="1880628"/>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Ethernet PHY</a:t>
            </a:r>
          </a:p>
        </p:txBody>
      </p:sp>
      <p:sp>
        <p:nvSpPr>
          <p:cNvPr id="55" name="Rectangle 54"/>
          <p:cNvSpPr/>
          <p:nvPr/>
        </p:nvSpPr>
        <p:spPr bwMode="auto">
          <a:xfrm>
            <a:off x="5849319" y="2309891"/>
            <a:ext cx="935037" cy="215900"/>
          </a:xfrm>
          <a:prstGeom prst="rect">
            <a:avLst/>
          </a:prstGeom>
          <a:solidFill>
            <a:srgbClr val="CCEDD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alibri" panose="020F0502020204030204" pitchFamily="34" charset="0"/>
                <a:cs typeface="Calibri" panose="020F0502020204030204" pitchFamily="34" charset="0"/>
              </a:rPr>
              <a:t>ETH_MAC0</a:t>
            </a:r>
            <a:endParaRPr lang="en-GB" sz="1200" dirty="0">
              <a:solidFill>
                <a:schemeClr val="tx1"/>
              </a:solidFill>
              <a:latin typeface="Calibri" panose="020F0502020204030204" pitchFamily="34" charset="0"/>
              <a:cs typeface="Calibri" panose="020F0502020204030204" pitchFamily="34" charset="0"/>
            </a:endParaRPr>
          </a:p>
        </p:txBody>
      </p:sp>
      <p:sp>
        <p:nvSpPr>
          <p:cNvPr id="56" name="Rounded Rectangle 55"/>
          <p:cNvSpPr/>
          <p:nvPr/>
        </p:nvSpPr>
        <p:spPr bwMode="auto">
          <a:xfrm>
            <a:off x="3904639" y="2273841"/>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Ethernet MAC</a:t>
            </a:r>
          </a:p>
        </p:txBody>
      </p:sp>
      <p:sp>
        <p:nvSpPr>
          <p:cNvPr id="68" name="Rounded Rectangle 67"/>
          <p:cNvSpPr/>
          <p:nvPr/>
        </p:nvSpPr>
        <p:spPr bwMode="auto">
          <a:xfrm>
            <a:off x="5847725" y="1007269"/>
            <a:ext cx="936625" cy="433388"/>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solidFill>
                  <a:schemeClr val="tx1"/>
                </a:solidFill>
                <a:latin typeface="Calibri" panose="020F0502020204030204" pitchFamily="34" charset="0"/>
                <a:cs typeface="Calibri" panose="020F0502020204030204" pitchFamily="34" charset="0"/>
              </a:rPr>
              <a:t>Control</a:t>
            </a:r>
          </a:p>
          <a:p>
            <a:pPr algn="ctr">
              <a:defRPr/>
            </a:pPr>
            <a:r>
              <a:rPr lang="en-US" sz="1200" dirty="0">
                <a:solidFill>
                  <a:schemeClr val="tx1"/>
                </a:solidFill>
                <a:latin typeface="Calibri" panose="020F0502020204030204" pitchFamily="34" charset="0"/>
                <a:cs typeface="Calibri" panose="020F0502020204030204" pitchFamily="34" charset="0"/>
              </a:rPr>
              <a:t>Structs</a:t>
            </a:r>
            <a:endParaRPr lang="en-GB" sz="1200" dirty="0">
              <a:solidFill>
                <a:schemeClr val="tx1"/>
              </a:solidFill>
              <a:latin typeface="Calibri" panose="020F0502020204030204" pitchFamily="34" charset="0"/>
              <a:cs typeface="Calibri" panose="020F0502020204030204" pitchFamily="34" charset="0"/>
            </a:endParaRPr>
          </a:p>
        </p:txBody>
      </p:sp>
      <p:sp>
        <p:nvSpPr>
          <p:cNvPr id="96" name="Rounded Rectangle 95"/>
          <p:cNvSpPr/>
          <p:nvPr/>
        </p:nvSpPr>
        <p:spPr bwMode="auto">
          <a:xfrm>
            <a:off x="3904635" y="2667054"/>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USART Driver</a:t>
            </a:r>
          </a:p>
        </p:txBody>
      </p:sp>
      <p:sp>
        <p:nvSpPr>
          <p:cNvPr id="98" name="Rounded Rectangle 97"/>
          <p:cNvSpPr/>
          <p:nvPr/>
        </p:nvSpPr>
        <p:spPr bwMode="auto">
          <a:xfrm>
            <a:off x="3904639" y="4152808"/>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CAN Driver</a:t>
            </a:r>
          </a:p>
        </p:txBody>
      </p:sp>
      <p:sp>
        <p:nvSpPr>
          <p:cNvPr id="99" name="Rounded Rectangle 98"/>
          <p:cNvSpPr/>
          <p:nvPr/>
        </p:nvSpPr>
        <p:spPr bwMode="auto">
          <a:xfrm>
            <a:off x="3904633" y="4546021"/>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Flash Driver</a:t>
            </a:r>
          </a:p>
        </p:txBody>
      </p:sp>
      <p:sp>
        <p:nvSpPr>
          <p:cNvPr id="100" name="Rectangle 99"/>
          <p:cNvSpPr/>
          <p:nvPr/>
        </p:nvSpPr>
        <p:spPr bwMode="auto">
          <a:xfrm>
            <a:off x="5847731" y="2707073"/>
            <a:ext cx="936625" cy="207962"/>
          </a:xfrm>
          <a:prstGeom prst="rect">
            <a:avLst/>
          </a:prstGeom>
          <a:solidFill>
            <a:srgbClr val="CCEDD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alibri" panose="020F0502020204030204" pitchFamily="34" charset="0"/>
                <a:cs typeface="Calibri" panose="020F0502020204030204" pitchFamily="34" charset="0"/>
              </a:rPr>
              <a:t>USART0</a:t>
            </a:r>
            <a:endParaRPr lang="en-GB" sz="1200" dirty="0">
              <a:solidFill>
                <a:schemeClr val="tx1"/>
              </a:solidFill>
              <a:latin typeface="Calibri" panose="020F0502020204030204" pitchFamily="34" charset="0"/>
              <a:cs typeface="Calibri" panose="020F0502020204030204" pitchFamily="34" charset="0"/>
            </a:endParaRPr>
          </a:p>
        </p:txBody>
      </p:sp>
      <p:sp>
        <p:nvSpPr>
          <p:cNvPr id="102" name="Rectangle 101"/>
          <p:cNvSpPr/>
          <p:nvPr/>
        </p:nvSpPr>
        <p:spPr bwMode="auto">
          <a:xfrm>
            <a:off x="5847729" y="4192827"/>
            <a:ext cx="936625" cy="207962"/>
          </a:xfrm>
          <a:prstGeom prst="rect">
            <a:avLst/>
          </a:prstGeom>
          <a:solidFill>
            <a:srgbClr val="CCEDD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alibri" panose="020F0502020204030204" pitchFamily="34" charset="0"/>
                <a:cs typeface="Calibri" panose="020F0502020204030204" pitchFamily="34" charset="0"/>
              </a:rPr>
              <a:t>CAN0</a:t>
            </a:r>
            <a:endParaRPr lang="en-GB" sz="1200" dirty="0">
              <a:solidFill>
                <a:schemeClr val="tx1"/>
              </a:solidFill>
              <a:latin typeface="Calibri" panose="020F0502020204030204" pitchFamily="34" charset="0"/>
              <a:cs typeface="Calibri" panose="020F0502020204030204" pitchFamily="34" charset="0"/>
            </a:endParaRPr>
          </a:p>
        </p:txBody>
      </p:sp>
      <p:sp>
        <p:nvSpPr>
          <p:cNvPr id="103" name="Rectangle 102"/>
          <p:cNvSpPr/>
          <p:nvPr/>
        </p:nvSpPr>
        <p:spPr bwMode="auto">
          <a:xfrm>
            <a:off x="5849326" y="4572545"/>
            <a:ext cx="936625" cy="215900"/>
          </a:xfrm>
          <a:prstGeom prst="rect">
            <a:avLst/>
          </a:prstGeom>
          <a:solidFill>
            <a:srgbClr val="CCEDD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GB" sz="1200" dirty="0">
                <a:solidFill>
                  <a:schemeClr val="tx1"/>
                </a:solidFill>
                <a:latin typeface="Calibri" panose="020F0502020204030204" pitchFamily="34" charset="0"/>
                <a:cs typeface="Calibri" panose="020F0502020204030204" pitchFamily="34" charset="0"/>
              </a:rPr>
              <a:t>SPI1</a:t>
            </a:r>
          </a:p>
        </p:txBody>
      </p:sp>
      <p:sp>
        <p:nvSpPr>
          <p:cNvPr id="142" name="TextBox 141"/>
          <p:cNvSpPr txBox="1"/>
          <p:nvPr/>
        </p:nvSpPr>
        <p:spPr bwMode="auto">
          <a:xfrm>
            <a:off x="2000439" y="2667054"/>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Calibri" panose="020F0502020204030204" pitchFamily="34" charset="0"/>
                <a:cs typeface="Calibri" panose="020F0502020204030204" pitchFamily="34" charset="0"/>
              </a:rPr>
              <a:t>USART</a:t>
            </a:r>
            <a:endParaRPr lang="en-GB" sz="1200" dirty="0">
              <a:latin typeface="Calibri" panose="020F0502020204030204" pitchFamily="34" charset="0"/>
              <a:ea typeface="Segoe UI" panose="020B0502040204020203" pitchFamily="34" charset="0"/>
              <a:cs typeface="Calibri" panose="020F0502020204030204" pitchFamily="34" charset="0"/>
            </a:endParaRPr>
          </a:p>
        </p:txBody>
      </p:sp>
      <p:sp>
        <p:nvSpPr>
          <p:cNvPr id="143" name="TextBox 142"/>
          <p:cNvSpPr txBox="1"/>
          <p:nvPr/>
        </p:nvSpPr>
        <p:spPr bwMode="auto">
          <a:xfrm>
            <a:off x="2000439" y="4152808"/>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Calibri" panose="020F0502020204030204" pitchFamily="34" charset="0"/>
                <a:cs typeface="Calibri" panose="020F0502020204030204" pitchFamily="34" charset="0"/>
              </a:rPr>
              <a:t>CAN Controller</a:t>
            </a:r>
            <a:endParaRPr lang="en-GB" sz="1200" dirty="0">
              <a:latin typeface="Calibri" panose="020F0502020204030204" pitchFamily="34" charset="0"/>
              <a:cs typeface="Calibri" panose="020F0502020204030204" pitchFamily="34" charset="0"/>
            </a:endParaRPr>
          </a:p>
        </p:txBody>
      </p:sp>
      <p:grpSp>
        <p:nvGrpSpPr>
          <p:cNvPr id="145" name="Group 144"/>
          <p:cNvGrpSpPr/>
          <p:nvPr/>
        </p:nvGrpSpPr>
        <p:grpSpPr>
          <a:xfrm>
            <a:off x="1854380" y="5347066"/>
            <a:ext cx="144462" cy="258762"/>
            <a:chOff x="4487395" y="5226823"/>
            <a:chExt cx="144462" cy="258762"/>
          </a:xfrm>
        </p:grpSpPr>
        <p:sp>
          <p:nvSpPr>
            <p:cNvPr id="146" name="Rectangle 145"/>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47" name="Straight Connector 146"/>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49" name="Group 148"/>
          <p:cNvGrpSpPr/>
          <p:nvPr/>
        </p:nvGrpSpPr>
        <p:grpSpPr>
          <a:xfrm>
            <a:off x="1854380" y="4953853"/>
            <a:ext cx="144462" cy="258762"/>
            <a:chOff x="4487395" y="5226823"/>
            <a:chExt cx="144462" cy="258762"/>
          </a:xfrm>
        </p:grpSpPr>
        <p:sp>
          <p:nvSpPr>
            <p:cNvPr id="150" name="Rectangle 149"/>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51" name="Straight Connector 150"/>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53" name="Group 152"/>
          <p:cNvGrpSpPr/>
          <p:nvPr/>
        </p:nvGrpSpPr>
        <p:grpSpPr>
          <a:xfrm>
            <a:off x="1854380" y="4554269"/>
            <a:ext cx="144462" cy="258762"/>
            <a:chOff x="4487395" y="5226823"/>
            <a:chExt cx="144462" cy="258762"/>
          </a:xfrm>
        </p:grpSpPr>
        <p:sp>
          <p:nvSpPr>
            <p:cNvPr id="154" name="Rectangle 153"/>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55" name="Straight Connector 154"/>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57" name="Group 156"/>
          <p:cNvGrpSpPr/>
          <p:nvPr/>
        </p:nvGrpSpPr>
        <p:grpSpPr>
          <a:xfrm>
            <a:off x="1854380" y="4168578"/>
            <a:ext cx="144462" cy="258762"/>
            <a:chOff x="4487395" y="5226823"/>
            <a:chExt cx="144462" cy="258762"/>
          </a:xfrm>
        </p:grpSpPr>
        <p:sp>
          <p:nvSpPr>
            <p:cNvPr id="158" name="Rectangle 157"/>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59" name="Straight Connector 158"/>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61" name="Group 160"/>
          <p:cNvGrpSpPr/>
          <p:nvPr/>
        </p:nvGrpSpPr>
        <p:grpSpPr>
          <a:xfrm>
            <a:off x="1854380" y="3768772"/>
            <a:ext cx="144462" cy="258762"/>
            <a:chOff x="4487395" y="5226823"/>
            <a:chExt cx="144462" cy="258762"/>
          </a:xfrm>
        </p:grpSpPr>
        <p:sp>
          <p:nvSpPr>
            <p:cNvPr id="162" name="Rectangle 161"/>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63" name="Straight Connector 162"/>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65" name="Group 164"/>
          <p:cNvGrpSpPr/>
          <p:nvPr/>
        </p:nvGrpSpPr>
        <p:grpSpPr>
          <a:xfrm>
            <a:off x="1854380" y="2681673"/>
            <a:ext cx="144462" cy="258762"/>
            <a:chOff x="4487395" y="5226823"/>
            <a:chExt cx="144462" cy="258762"/>
          </a:xfrm>
        </p:grpSpPr>
        <p:sp>
          <p:nvSpPr>
            <p:cNvPr id="166" name="Rectangle 165"/>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67" name="Straight Connector 166"/>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73" name="Group 172"/>
          <p:cNvGrpSpPr/>
          <p:nvPr/>
        </p:nvGrpSpPr>
        <p:grpSpPr>
          <a:xfrm>
            <a:off x="1854380" y="1895247"/>
            <a:ext cx="144462" cy="258762"/>
            <a:chOff x="4487395" y="5226823"/>
            <a:chExt cx="144462" cy="258762"/>
          </a:xfrm>
        </p:grpSpPr>
        <p:sp>
          <p:nvSpPr>
            <p:cNvPr id="174" name="Rectangle 173"/>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75" name="Straight Connector 174"/>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81" name="Group 180"/>
          <p:cNvGrpSpPr/>
          <p:nvPr/>
        </p:nvGrpSpPr>
        <p:grpSpPr>
          <a:xfrm>
            <a:off x="1854380" y="1507882"/>
            <a:ext cx="144462" cy="258762"/>
            <a:chOff x="4487395" y="5226823"/>
            <a:chExt cx="144462" cy="258762"/>
          </a:xfrm>
        </p:grpSpPr>
        <p:sp>
          <p:nvSpPr>
            <p:cNvPr id="182" name="Rectangle 181"/>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83" name="Straight Connector 182"/>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85" name="TextBox 184"/>
          <p:cNvSpPr txBox="1"/>
          <p:nvPr/>
        </p:nvSpPr>
        <p:spPr bwMode="auto">
          <a:xfrm>
            <a:off x="1025727" y="2672554"/>
            <a:ext cx="802215" cy="276999"/>
          </a:xfrm>
          <a:prstGeom prst="rect">
            <a:avLst/>
          </a:prstGeom>
          <a:noFill/>
          <a:ln>
            <a:noFill/>
          </a:ln>
        </p:spPr>
        <p:txBody>
          <a:bodyPr wrap="square" lIns="216000" rIns="36000">
            <a:spAutoFit/>
          </a:bodyPr>
          <a:lstStyle/>
          <a:p>
            <a:pPr algn="r">
              <a:defRPr/>
            </a:pPr>
            <a:r>
              <a:rPr lang="en-US" sz="1200" dirty="0">
                <a:latin typeface="Calibri" panose="020F0502020204030204" pitchFamily="34" charset="0"/>
                <a:cs typeface="Calibri" panose="020F0502020204030204" pitchFamily="34" charset="0"/>
              </a:rPr>
              <a:t>RX0/TX0</a:t>
            </a:r>
            <a:endParaRPr lang="en-GB" sz="1200" dirty="0">
              <a:latin typeface="Calibri" panose="020F0502020204030204" pitchFamily="34" charset="0"/>
              <a:ea typeface="Segoe UI" panose="020B0502040204020203" pitchFamily="34" charset="0"/>
              <a:cs typeface="Calibri" panose="020F0502020204030204" pitchFamily="34" charset="0"/>
            </a:endParaRPr>
          </a:p>
        </p:txBody>
      </p:sp>
      <p:sp>
        <p:nvSpPr>
          <p:cNvPr id="186" name="TextBox 185"/>
          <p:cNvSpPr txBox="1"/>
          <p:nvPr/>
        </p:nvSpPr>
        <p:spPr bwMode="auto">
          <a:xfrm>
            <a:off x="1180241" y="4158308"/>
            <a:ext cx="647701" cy="276999"/>
          </a:xfrm>
          <a:prstGeom prst="rect">
            <a:avLst/>
          </a:prstGeom>
          <a:noFill/>
          <a:ln>
            <a:noFill/>
          </a:ln>
        </p:spPr>
        <p:txBody>
          <a:bodyPr wrap="square" lIns="216000" rIns="36000">
            <a:spAutoFit/>
          </a:bodyPr>
          <a:lstStyle/>
          <a:p>
            <a:pPr algn="r">
              <a:defRPr/>
            </a:pPr>
            <a:r>
              <a:rPr lang="en-US" sz="1200" dirty="0">
                <a:latin typeface="Calibri" panose="020F0502020204030204" pitchFamily="34" charset="0"/>
                <a:cs typeface="Calibri" panose="020F0502020204030204" pitchFamily="34" charset="0"/>
              </a:rPr>
              <a:t>RX/TX</a:t>
            </a:r>
            <a:endParaRPr lang="en-GB" sz="1200" dirty="0">
              <a:latin typeface="Calibri" panose="020F0502020204030204" pitchFamily="34" charset="0"/>
              <a:ea typeface="Segoe UI" panose="020B0502040204020203" pitchFamily="34" charset="0"/>
              <a:cs typeface="Calibri" panose="020F0502020204030204" pitchFamily="34" charset="0"/>
            </a:endParaRPr>
          </a:p>
        </p:txBody>
      </p:sp>
      <p:cxnSp>
        <p:nvCxnSpPr>
          <p:cNvPr id="192" name="Straight Arrow Connector 191"/>
          <p:cNvCxnSpPr>
            <a:stCxn id="32" idx="1"/>
            <a:endCxn id="10" idx="3"/>
          </p:cNvCxnSpPr>
          <p:nvPr/>
        </p:nvCxnSpPr>
        <p:spPr>
          <a:xfrm flipH="1">
            <a:off x="3440439" y="1637264"/>
            <a:ext cx="464199" cy="0"/>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98" name="Straight Arrow Connector 197"/>
          <p:cNvCxnSpPr>
            <a:stCxn id="36" idx="1"/>
            <a:endCxn id="11" idx="3"/>
          </p:cNvCxnSpPr>
          <p:nvPr/>
        </p:nvCxnSpPr>
        <p:spPr>
          <a:xfrm flipH="1" flipV="1">
            <a:off x="3440439" y="2024606"/>
            <a:ext cx="464197" cy="22"/>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01" name="Straight Arrow Connector 200"/>
          <p:cNvCxnSpPr>
            <a:stCxn id="96" idx="1"/>
            <a:endCxn id="142" idx="3"/>
          </p:cNvCxnSpPr>
          <p:nvPr/>
        </p:nvCxnSpPr>
        <p:spPr>
          <a:xfrm flipH="1">
            <a:off x="3440439" y="2811054"/>
            <a:ext cx="464196" cy="0"/>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04" name="Straight Arrow Connector 203"/>
          <p:cNvCxnSpPr>
            <a:stCxn id="26" idx="1"/>
            <a:endCxn id="7" idx="3"/>
          </p:cNvCxnSpPr>
          <p:nvPr/>
        </p:nvCxnSpPr>
        <p:spPr>
          <a:xfrm flipH="1">
            <a:off x="3440439" y="3903595"/>
            <a:ext cx="464195" cy="3267"/>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07" name="Straight Arrow Connector 206"/>
          <p:cNvCxnSpPr>
            <a:stCxn id="98" idx="1"/>
            <a:endCxn id="143" idx="3"/>
          </p:cNvCxnSpPr>
          <p:nvPr/>
        </p:nvCxnSpPr>
        <p:spPr>
          <a:xfrm flipH="1">
            <a:off x="3440439" y="4296808"/>
            <a:ext cx="464200" cy="0"/>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10" name="Straight Arrow Connector 209"/>
          <p:cNvCxnSpPr>
            <a:stCxn id="99" idx="1"/>
            <a:endCxn id="8" idx="3"/>
          </p:cNvCxnSpPr>
          <p:nvPr/>
        </p:nvCxnSpPr>
        <p:spPr>
          <a:xfrm flipH="1" flipV="1">
            <a:off x="3440439" y="4679177"/>
            <a:ext cx="464194" cy="10844"/>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13" name="Straight Arrow Connector 212"/>
          <p:cNvCxnSpPr>
            <a:stCxn id="35" idx="1"/>
            <a:endCxn id="9" idx="3"/>
          </p:cNvCxnSpPr>
          <p:nvPr/>
        </p:nvCxnSpPr>
        <p:spPr>
          <a:xfrm flipH="1">
            <a:off x="3440439" y="5869661"/>
            <a:ext cx="464200" cy="1025"/>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16" name="Straight Arrow Connector 215"/>
          <p:cNvCxnSpPr>
            <a:stCxn id="30" idx="1"/>
            <a:endCxn id="13" idx="3"/>
          </p:cNvCxnSpPr>
          <p:nvPr/>
        </p:nvCxnSpPr>
        <p:spPr>
          <a:xfrm flipH="1">
            <a:off x="3440439" y="5476447"/>
            <a:ext cx="464200" cy="0"/>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19" name="Straight Arrow Connector 218"/>
          <p:cNvCxnSpPr>
            <a:stCxn id="29" idx="1"/>
            <a:endCxn id="12" idx="3"/>
          </p:cNvCxnSpPr>
          <p:nvPr/>
        </p:nvCxnSpPr>
        <p:spPr>
          <a:xfrm flipH="1">
            <a:off x="3440439" y="5083234"/>
            <a:ext cx="464200" cy="0"/>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23" name="Straight Arrow Connector 222"/>
          <p:cNvCxnSpPr>
            <a:stCxn id="56" idx="1"/>
            <a:endCxn id="54" idx="3"/>
          </p:cNvCxnSpPr>
          <p:nvPr/>
        </p:nvCxnSpPr>
        <p:spPr>
          <a:xfrm flipH="1">
            <a:off x="3440439" y="2417841"/>
            <a:ext cx="464200" cy="0"/>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30" name="Straight Arrow Connector 229"/>
          <p:cNvCxnSpPr>
            <a:stCxn id="11" idx="2"/>
            <a:endCxn id="54" idx="0"/>
          </p:cNvCxnSpPr>
          <p:nvPr/>
        </p:nvCxnSpPr>
        <p:spPr>
          <a:xfrm>
            <a:off x="2720439" y="2168606"/>
            <a:ext cx="0" cy="105235"/>
          </a:xfrm>
          <a:prstGeom prst="straightConnector1">
            <a:avLst/>
          </a:prstGeom>
          <a:ln w="31750">
            <a:solidFill>
              <a:schemeClr val="tx1"/>
            </a:solidFill>
            <a:headEnd type="none" w="med" len="lg"/>
            <a:tailEnd type="none" w="med" len="lg"/>
          </a:ln>
          <a:effectLst/>
        </p:spPr>
        <p:style>
          <a:lnRef idx="2">
            <a:schemeClr val="accent1"/>
          </a:lnRef>
          <a:fillRef idx="0">
            <a:schemeClr val="accent1"/>
          </a:fillRef>
          <a:effectRef idx="1">
            <a:schemeClr val="accent1"/>
          </a:effectRef>
          <a:fontRef idx="minor">
            <a:schemeClr val="tx1"/>
          </a:fontRef>
        </p:style>
      </p:cxnSp>
      <p:sp>
        <p:nvSpPr>
          <p:cNvPr id="121" name="Rounded Rectangle 120"/>
          <p:cNvSpPr/>
          <p:nvPr/>
        </p:nvSpPr>
        <p:spPr bwMode="auto">
          <a:xfrm>
            <a:off x="7299555" y="794657"/>
            <a:ext cx="2404739" cy="5860142"/>
          </a:xfrm>
          <a:prstGeom prst="roundRect">
            <a:avLst>
              <a:gd name="adj" fmla="val 0"/>
            </a:avLst>
          </a:prstGeom>
          <a:solidFill>
            <a:srgbClr val="808082">
              <a:alpha val="40000"/>
            </a:srgbClr>
          </a:solidFill>
          <a:ln w="28575" cap="flat" cmpd="sng" algn="ctr">
            <a:noFill/>
            <a:prstDash val="solid"/>
            <a:round/>
            <a:headEnd type="none" w="med" len="med"/>
            <a:tailEnd type="none" w="med" len="med"/>
          </a:ln>
          <a:effectLst/>
        </p:spPr>
        <p:txBody>
          <a:bodyPr lIns="121944" tIns="60972" rIns="121944" bIns="60972"/>
          <a:lstStyle/>
          <a:p>
            <a:pPr algn="ctr"/>
            <a:r>
              <a:rPr lang="de-DE" sz="1600" b="1" kern="0" dirty="0">
                <a:solidFill>
                  <a:srgbClr val="000000"/>
                </a:solidFill>
                <a:latin typeface="Calibri" panose="020F0502020204030204" pitchFamily="34" charset="0"/>
                <a:ea typeface="ＭＳ Ｐゴシック" pitchFamily="34" charset="-128"/>
                <a:cs typeface="Calibri" panose="020F0502020204030204" pitchFamily="34" charset="0"/>
              </a:rPr>
              <a:t>Middleware</a:t>
            </a:r>
            <a:endParaRPr lang="en-GB" sz="1600" b="1" kern="0" dirty="0">
              <a:solidFill>
                <a:srgbClr val="000000"/>
              </a:solidFill>
              <a:latin typeface="Calibri" panose="020F0502020204030204" pitchFamily="34" charset="0"/>
              <a:ea typeface="ＭＳ Ｐゴシック" pitchFamily="34" charset="-128"/>
              <a:cs typeface="Calibri" panose="020F0502020204030204" pitchFamily="34" charset="0"/>
            </a:endParaRPr>
          </a:p>
        </p:txBody>
      </p:sp>
      <p:sp>
        <p:nvSpPr>
          <p:cNvPr id="123" name="Rounded Rectangle 122"/>
          <p:cNvSpPr/>
          <p:nvPr/>
        </p:nvSpPr>
        <p:spPr bwMode="auto">
          <a:xfrm>
            <a:off x="7455114" y="3751891"/>
            <a:ext cx="2134866" cy="288000"/>
          </a:xfrm>
          <a:prstGeom prst="roundRect">
            <a:avLst>
              <a:gd name="adj" fmla="val 0"/>
            </a:avLst>
          </a:prstGeom>
          <a:solidFill>
            <a:srgbClr val="00C3DC"/>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Graphics</a:t>
            </a:r>
            <a:endParaRPr lang="en-GB"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endParaRPr>
          </a:p>
        </p:txBody>
      </p:sp>
      <p:sp>
        <p:nvSpPr>
          <p:cNvPr id="124" name="Rounded Rectangle 123"/>
          <p:cNvSpPr/>
          <p:nvPr/>
        </p:nvSpPr>
        <p:spPr bwMode="auto">
          <a:xfrm>
            <a:off x="7455129" y="1491578"/>
            <a:ext cx="2134866" cy="288000"/>
          </a:xfrm>
          <a:prstGeom prst="roundRect">
            <a:avLst>
              <a:gd name="adj" fmla="val 0"/>
            </a:avLst>
          </a:prstGeom>
          <a:solidFill>
            <a:srgbClr val="00C3DC"/>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USB Device</a:t>
            </a:r>
            <a:endParaRPr lang="en-GB"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endParaRPr>
          </a:p>
        </p:txBody>
      </p:sp>
      <p:sp>
        <p:nvSpPr>
          <p:cNvPr id="126" name="Rounded Rectangle 125"/>
          <p:cNvSpPr/>
          <p:nvPr/>
        </p:nvSpPr>
        <p:spPr bwMode="auto">
          <a:xfrm>
            <a:off x="7455129" y="4934140"/>
            <a:ext cx="2134866" cy="288000"/>
          </a:xfrm>
          <a:prstGeom prst="roundRect">
            <a:avLst>
              <a:gd name="adj" fmla="val 0"/>
            </a:avLst>
          </a:prstGeom>
          <a:solidFill>
            <a:srgbClr val="00C3DC"/>
          </a:solidFill>
          <a:ln w="19050" cap="flat" cmpd="sng" algn="ctr">
            <a:noFill/>
            <a:prstDash val="solid"/>
            <a:round/>
            <a:headEnd type="none" w="med" len="med"/>
            <a:tailEnd type="none" w="med" len="med"/>
          </a:ln>
          <a:effectLst/>
        </p:spPr>
        <p:txBody>
          <a:bodyPr wrap="none" lIns="121944" tIns="60972" rIns="121944" bIns="60972" anchor="ctr"/>
          <a:lstStyle/>
          <a:p>
            <a:pPr algn="ctr" fontAlgn="auto">
              <a:spcBef>
                <a:spcPts val="0"/>
              </a:spcBef>
              <a:spcAft>
                <a:spcPts val="0"/>
              </a:spcAft>
              <a:defRPr/>
            </a:pPr>
            <a:r>
              <a:rPr lang="de-DE" sz="1500" b="1" kern="0" dirty="0">
                <a:solidFill>
                  <a:srgbClr val="FDFDFD"/>
                </a:solidFill>
                <a:latin typeface="Calibri" panose="020F0502020204030204" pitchFamily="34" charset="0"/>
                <a:ea typeface="MS PGothic" pitchFamily="34" charset="-128"/>
                <a:cs typeface="Calibri" panose="020F0502020204030204" pitchFamily="34" charset="0"/>
              </a:rPr>
              <a:t>File System</a:t>
            </a:r>
          </a:p>
        </p:txBody>
      </p:sp>
      <p:sp>
        <p:nvSpPr>
          <p:cNvPr id="131" name="Rounded Rectangle 130"/>
          <p:cNvSpPr/>
          <p:nvPr/>
        </p:nvSpPr>
        <p:spPr bwMode="auto">
          <a:xfrm>
            <a:off x="7455129" y="2267526"/>
            <a:ext cx="2134866" cy="288000"/>
          </a:xfrm>
          <a:prstGeom prst="roundRect">
            <a:avLst>
              <a:gd name="adj" fmla="val 0"/>
            </a:avLst>
          </a:prstGeom>
          <a:solidFill>
            <a:srgbClr val="00C3DC"/>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TCP/IP Networking</a:t>
            </a:r>
          </a:p>
        </p:txBody>
      </p:sp>
      <p:sp>
        <p:nvSpPr>
          <p:cNvPr id="133" name="Rounded Rectangle 132"/>
          <p:cNvSpPr/>
          <p:nvPr/>
        </p:nvSpPr>
        <p:spPr bwMode="auto">
          <a:xfrm>
            <a:off x="7455129" y="5721823"/>
            <a:ext cx="2134866" cy="288000"/>
          </a:xfrm>
          <a:prstGeom prst="roundRect">
            <a:avLst>
              <a:gd name="adj" fmla="val 0"/>
            </a:avLst>
          </a:prstGeom>
          <a:solidFill>
            <a:srgbClr val="00C3DC"/>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USB Host</a:t>
            </a:r>
            <a:endParaRPr lang="en-GB"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endParaRPr>
          </a:p>
        </p:txBody>
      </p:sp>
      <p:cxnSp>
        <p:nvCxnSpPr>
          <p:cNvPr id="135" name="Straight Arrow Connector 134"/>
          <p:cNvCxnSpPr>
            <a:stCxn id="124" idx="1"/>
            <a:endCxn id="31" idx="3"/>
          </p:cNvCxnSpPr>
          <p:nvPr/>
        </p:nvCxnSpPr>
        <p:spPr>
          <a:xfrm flipH="1">
            <a:off x="6785945" y="1635578"/>
            <a:ext cx="669184" cy="1686"/>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36" name="Straight Arrow Connector 135"/>
          <p:cNvCxnSpPr>
            <a:stCxn id="131" idx="1"/>
            <a:endCxn id="33" idx="3"/>
          </p:cNvCxnSpPr>
          <p:nvPr/>
        </p:nvCxnSpPr>
        <p:spPr>
          <a:xfrm flipH="1" flipV="1">
            <a:off x="6785951" y="2024628"/>
            <a:ext cx="669178" cy="386898"/>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38" name="Straight Arrow Connector 137"/>
          <p:cNvCxnSpPr>
            <a:stCxn id="131" idx="1"/>
            <a:endCxn id="55" idx="3"/>
          </p:cNvCxnSpPr>
          <p:nvPr/>
        </p:nvCxnSpPr>
        <p:spPr>
          <a:xfrm flipH="1">
            <a:off x="6784356" y="2411526"/>
            <a:ext cx="670773" cy="6315"/>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69" name="Straight Arrow Connector 168"/>
          <p:cNvCxnSpPr>
            <a:stCxn id="123" idx="1"/>
            <a:endCxn id="24" idx="3"/>
          </p:cNvCxnSpPr>
          <p:nvPr/>
        </p:nvCxnSpPr>
        <p:spPr>
          <a:xfrm flipH="1" flipV="1">
            <a:off x="6784351" y="3889038"/>
            <a:ext cx="670763" cy="6853"/>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72" name="Straight Arrow Connector 171"/>
          <p:cNvCxnSpPr>
            <a:stCxn id="126" idx="1"/>
            <a:endCxn id="27" idx="3"/>
          </p:cNvCxnSpPr>
          <p:nvPr/>
        </p:nvCxnSpPr>
        <p:spPr>
          <a:xfrm flipH="1">
            <a:off x="6785951" y="5078140"/>
            <a:ext cx="669178" cy="331"/>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88" name="Straight Arrow Connector 187"/>
          <p:cNvCxnSpPr>
            <a:stCxn id="133" idx="1"/>
            <a:endCxn id="34" idx="3"/>
          </p:cNvCxnSpPr>
          <p:nvPr/>
        </p:nvCxnSpPr>
        <p:spPr>
          <a:xfrm flipH="1">
            <a:off x="6784352" y="5865823"/>
            <a:ext cx="670777" cy="3838"/>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87" name="Straight Arrow Connector 186">
            <a:extLst>
              <a:ext uri="{FF2B5EF4-FFF2-40B4-BE49-F238E27FC236}">
                <a16:creationId xmlns:a16="http://schemas.microsoft.com/office/drawing/2014/main" id="{D298304B-349A-431D-A22A-D8D84547A855}"/>
              </a:ext>
            </a:extLst>
          </p:cNvPr>
          <p:cNvCxnSpPr>
            <a:cxnSpLocks/>
            <a:stCxn id="131" idx="1"/>
            <a:endCxn id="100" idx="3"/>
          </p:cNvCxnSpPr>
          <p:nvPr/>
        </p:nvCxnSpPr>
        <p:spPr>
          <a:xfrm flipH="1">
            <a:off x="6784356" y="2411526"/>
            <a:ext cx="670773" cy="399528"/>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90" name="Straight Arrow Connector 189">
            <a:extLst>
              <a:ext uri="{FF2B5EF4-FFF2-40B4-BE49-F238E27FC236}">
                <a16:creationId xmlns:a16="http://schemas.microsoft.com/office/drawing/2014/main" id="{E0520F73-C464-45F1-A303-6CCF8B55C0DA}"/>
              </a:ext>
            </a:extLst>
          </p:cNvPr>
          <p:cNvCxnSpPr>
            <a:cxnSpLocks/>
            <a:stCxn id="126" idx="1"/>
            <a:endCxn id="103" idx="3"/>
          </p:cNvCxnSpPr>
          <p:nvPr/>
        </p:nvCxnSpPr>
        <p:spPr>
          <a:xfrm flipH="1" flipV="1">
            <a:off x="6785951" y="4680495"/>
            <a:ext cx="669178" cy="397645"/>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99" name="Straight Arrow Connector 198">
            <a:extLst>
              <a:ext uri="{FF2B5EF4-FFF2-40B4-BE49-F238E27FC236}">
                <a16:creationId xmlns:a16="http://schemas.microsoft.com/office/drawing/2014/main" id="{6AD099BF-1BF2-450E-8DBA-E0B74C128039}"/>
              </a:ext>
            </a:extLst>
          </p:cNvPr>
          <p:cNvCxnSpPr>
            <a:cxnSpLocks/>
            <a:endCxn id="28" idx="3"/>
          </p:cNvCxnSpPr>
          <p:nvPr/>
        </p:nvCxnSpPr>
        <p:spPr>
          <a:xfrm flipH="1">
            <a:off x="6784353" y="5078140"/>
            <a:ext cx="670762" cy="398307"/>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sp>
        <p:nvSpPr>
          <p:cNvPr id="200" name="Rounded Rectangle 95">
            <a:extLst>
              <a:ext uri="{FF2B5EF4-FFF2-40B4-BE49-F238E27FC236}">
                <a16:creationId xmlns:a16="http://schemas.microsoft.com/office/drawing/2014/main" id="{C30DCE2F-F12A-40C5-8BB6-09084A5A2663}"/>
              </a:ext>
            </a:extLst>
          </p:cNvPr>
          <p:cNvSpPr/>
          <p:nvPr/>
        </p:nvSpPr>
        <p:spPr bwMode="auto">
          <a:xfrm>
            <a:off x="3904633" y="3213768"/>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WiFi Driver</a:t>
            </a:r>
          </a:p>
        </p:txBody>
      </p:sp>
      <p:cxnSp>
        <p:nvCxnSpPr>
          <p:cNvPr id="203" name="Straight Arrow Connector 202">
            <a:extLst>
              <a:ext uri="{FF2B5EF4-FFF2-40B4-BE49-F238E27FC236}">
                <a16:creationId xmlns:a16="http://schemas.microsoft.com/office/drawing/2014/main" id="{DA398994-8A9A-421D-931C-3038175A2E9B}"/>
              </a:ext>
            </a:extLst>
          </p:cNvPr>
          <p:cNvCxnSpPr>
            <a:cxnSpLocks/>
            <a:stCxn id="96" idx="2"/>
            <a:endCxn id="200" idx="0"/>
          </p:cNvCxnSpPr>
          <p:nvPr/>
        </p:nvCxnSpPr>
        <p:spPr>
          <a:xfrm flipH="1">
            <a:off x="4876977" y="2955054"/>
            <a:ext cx="2" cy="258714"/>
          </a:xfrm>
          <a:prstGeom prst="straightConnector1">
            <a:avLst/>
          </a:prstGeom>
          <a:ln w="31750">
            <a:solidFill>
              <a:schemeClr val="tx1"/>
            </a:solidFill>
            <a:headEnd type="triangle" w="med" len="med"/>
            <a:tailEnd type="triangle" w="med" len="med"/>
          </a:ln>
          <a:effectLst/>
        </p:spPr>
        <p:style>
          <a:lnRef idx="2">
            <a:schemeClr val="accent1"/>
          </a:lnRef>
          <a:fillRef idx="0">
            <a:schemeClr val="accent1"/>
          </a:fillRef>
          <a:effectRef idx="1">
            <a:schemeClr val="accent1"/>
          </a:effectRef>
          <a:fontRef idx="minor">
            <a:schemeClr val="tx1"/>
          </a:fontRef>
        </p:style>
      </p:cxnSp>
      <p:sp>
        <p:nvSpPr>
          <p:cNvPr id="206" name="Rectangle 205">
            <a:extLst>
              <a:ext uri="{FF2B5EF4-FFF2-40B4-BE49-F238E27FC236}">
                <a16:creationId xmlns:a16="http://schemas.microsoft.com/office/drawing/2014/main" id="{1D7E0A96-4E42-4E5D-8DDC-49F032C8DFD3}"/>
              </a:ext>
            </a:extLst>
          </p:cNvPr>
          <p:cNvSpPr/>
          <p:nvPr/>
        </p:nvSpPr>
        <p:spPr bwMode="auto">
          <a:xfrm>
            <a:off x="5847725" y="3253307"/>
            <a:ext cx="936625" cy="207962"/>
          </a:xfrm>
          <a:prstGeom prst="rect">
            <a:avLst/>
          </a:prstGeom>
          <a:solidFill>
            <a:srgbClr val="CCEDD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alibri" panose="020F0502020204030204" pitchFamily="34" charset="0"/>
                <a:cs typeface="Calibri" panose="020F0502020204030204" pitchFamily="34" charset="0"/>
              </a:rPr>
              <a:t>WIFI0</a:t>
            </a:r>
            <a:endParaRPr lang="en-GB" sz="1200" dirty="0">
              <a:solidFill>
                <a:schemeClr val="tx1"/>
              </a:solidFill>
              <a:latin typeface="Calibri" panose="020F0502020204030204" pitchFamily="34" charset="0"/>
              <a:cs typeface="Calibri" panose="020F0502020204030204" pitchFamily="34" charset="0"/>
            </a:endParaRPr>
          </a:p>
        </p:txBody>
      </p:sp>
      <p:cxnSp>
        <p:nvCxnSpPr>
          <p:cNvPr id="208" name="Straight Arrow Connector 207">
            <a:extLst>
              <a:ext uri="{FF2B5EF4-FFF2-40B4-BE49-F238E27FC236}">
                <a16:creationId xmlns:a16="http://schemas.microsoft.com/office/drawing/2014/main" id="{39F779A1-1DC9-4B98-B19A-CAEB36D31B18}"/>
              </a:ext>
            </a:extLst>
          </p:cNvPr>
          <p:cNvCxnSpPr>
            <a:cxnSpLocks/>
            <a:stCxn id="131" idx="1"/>
            <a:endCxn id="206" idx="3"/>
          </p:cNvCxnSpPr>
          <p:nvPr/>
        </p:nvCxnSpPr>
        <p:spPr>
          <a:xfrm flipH="1">
            <a:off x="6784350" y="2411526"/>
            <a:ext cx="670779" cy="945762"/>
          </a:xfrm>
          <a:prstGeom prst="straightConnector1">
            <a:avLst/>
          </a:prstGeom>
          <a:ln w="31750">
            <a:solidFill>
              <a:schemeClr val="tx1"/>
            </a:solidFill>
            <a:prstDash val="sysDash"/>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25" name="Straight Arrow Connector 124">
            <a:extLst>
              <a:ext uri="{FF2B5EF4-FFF2-40B4-BE49-F238E27FC236}">
                <a16:creationId xmlns:a16="http://schemas.microsoft.com/office/drawing/2014/main" id="{B1A3C41E-9002-491A-B308-429E586C8F83}"/>
              </a:ext>
            </a:extLst>
          </p:cNvPr>
          <p:cNvCxnSpPr>
            <a:cxnSpLocks/>
            <a:stCxn id="26" idx="0"/>
            <a:endCxn id="200" idx="2"/>
          </p:cNvCxnSpPr>
          <p:nvPr/>
        </p:nvCxnSpPr>
        <p:spPr>
          <a:xfrm flipH="1" flipV="1">
            <a:off x="4876977" y="3501768"/>
            <a:ext cx="1" cy="257827"/>
          </a:xfrm>
          <a:prstGeom prst="straightConnector1">
            <a:avLst/>
          </a:prstGeom>
          <a:ln w="31750">
            <a:solidFill>
              <a:schemeClr val="tx1"/>
            </a:solidFill>
            <a:headEnd type="triangle" w="med" len="med"/>
            <a:tailEnd type="triangle" w="med" len="med"/>
          </a:ln>
          <a:effectLst/>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38A38BB5-69AB-40F2-A84D-BA4FE2EF22BB}"/>
              </a:ext>
            </a:extLst>
          </p:cNvPr>
          <p:cNvSpPr txBox="1"/>
          <p:nvPr/>
        </p:nvSpPr>
        <p:spPr>
          <a:xfrm>
            <a:off x="7108867" y="2918673"/>
            <a:ext cx="710513" cy="218484"/>
          </a:xfrm>
          <a:prstGeom prst="rect">
            <a:avLst/>
          </a:prstGeom>
        </p:spPr>
        <p:txBody>
          <a:bodyPr vert="horz" wrap="square" lIns="0" tIns="0" rIns="0" bIns="0" rtlCol="0" anchor="t">
            <a:normAutofit/>
          </a:bodyPr>
          <a:lstStyle/>
          <a:p>
            <a:r>
              <a:rPr lang="en-US" sz="1400" dirty="0">
                <a:latin typeface="Calibri" panose="020F0502020204030204" pitchFamily="34" charset="0"/>
                <a:cs typeface="Calibri" panose="020F0502020204030204" pitchFamily="34" charset="0"/>
              </a:rPr>
              <a:t>see note</a:t>
            </a:r>
            <a:endParaRPr lang="en-GB"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545956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Rectangle 234"/>
          <p:cNvSpPr/>
          <p:nvPr/>
        </p:nvSpPr>
        <p:spPr>
          <a:xfrm>
            <a:off x="3672535" y="393853"/>
            <a:ext cx="6170711" cy="6331846"/>
          </a:xfrm>
          <a:prstGeom prst="rect">
            <a:avLst/>
          </a:prstGeom>
          <a:solidFill>
            <a:srgbClr val="808082">
              <a:alpha val="20000"/>
            </a:srgbClr>
          </a:solidFill>
          <a:ln>
            <a:noFill/>
          </a:ln>
          <a:effectLst/>
        </p:spPr>
        <p:style>
          <a:lnRef idx="1">
            <a:schemeClr val="accent1"/>
          </a:lnRef>
          <a:fillRef idx="3">
            <a:schemeClr val="accent1"/>
          </a:fillRef>
          <a:effectRef idx="2">
            <a:schemeClr val="accent1"/>
          </a:effectRef>
          <a:fontRef idx="minor">
            <a:schemeClr val="lt1"/>
          </a:fontRef>
        </p:style>
        <p:txBody>
          <a:bodyPr vert="horz" rtlCol="0" anchor="t"/>
          <a:lstStyle/>
          <a:p>
            <a:pPr algn="ctr"/>
            <a:r>
              <a:rPr lang="en-US" sz="2000" b="1" dirty="0">
                <a:solidFill>
                  <a:schemeClr val="tx1"/>
                </a:solidFill>
                <a:latin typeface="Calibri" panose="020F0502020204030204" pitchFamily="34" charset="0"/>
                <a:cs typeface="Calibri" panose="020F0502020204030204" pitchFamily="34" charset="0"/>
              </a:rPr>
              <a:t>Software Packs</a:t>
            </a:r>
            <a:endParaRPr lang="en-GB" sz="3200" b="1" dirty="0">
              <a:solidFill>
                <a:schemeClr val="tx1"/>
              </a:solidFill>
              <a:latin typeface="Calibri" panose="020F0502020204030204" pitchFamily="34" charset="0"/>
              <a:cs typeface="Calibri" panose="020F0502020204030204" pitchFamily="34" charset="0"/>
            </a:endParaRPr>
          </a:p>
        </p:txBody>
      </p:sp>
      <p:sp>
        <p:nvSpPr>
          <p:cNvPr id="4" name="Rectangle 3"/>
          <p:cNvSpPr/>
          <p:nvPr/>
        </p:nvSpPr>
        <p:spPr bwMode="auto">
          <a:xfrm>
            <a:off x="1998841" y="393853"/>
            <a:ext cx="1440000" cy="5701231"/>
          </a:xfrm>
          <a:prstGeom prst="rect">
            <a:avLst/>
          </a:prstGeom>
          <a:solidFill>
            <a:schemeClr val="bg1">
              <a:lumMod val="95000"/>
            </a:schemeClr>
          </a:solidFill>
          <a:ln w="19050">
            <a:noFill/>
          </a:ln>
        </p:spPr>
        <p:style>
          <a:lnRef idx="2">
            <a:schemeClr val="accent1">
              <a:shade val="50000"/>
            </a:schemeClr>
          </a:lnRef>
          <a:fillRef idx="1">
            <a:schemeClr val="accent1"/>
          </a:fillRef>
          <a:effectRef idx="0">
            <a:schemeClr val="accent1"/>
          </a:effectRef>
          <a:fontRef idx="minor">
            <a:schemeClr val="lt1"/>
          </a:fontRef>
        </p:style>
        <p:txBody>
          <a:bodyPr anchor="t"/>
          <a:lstStyle/>
          <a:p>
            <a:pPr algn="ctr">
              <a:defRPr/>
            </a:pPr>
            <a:r>
              <a:rPr lang="en-GB" sz="2000" b="1" dirty="0">
                <a:solidFill>
                  <a:schemeClr val="tx1"/>
                </a:solidFill>
                <a:latin typeface="Calibri" panose="020F0502020204030204" pitchFamily="34" charset="0"/>
                <a:cs typeface="Calibri" panose="020F0502020204030204" pitchFamily="34" charset="0"/>
              </a:rPr>
              <a:t>Device</a:t>
            </a:r>
          </a:p>
        </p:txBody>
      </p:sp>
      <p:sp>
        <p:nvSpPr>
          <p:cNvPr id="7" name="TextBox 6"/>
          <p:cNvSpPr txBox="1"/>
          <p:nvPr/>
        </p:nvSpPr>
        <p:spPr bwMode="auto">
          <a:xfrm>
            <a:off x="2000439" y="3762862"/>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Calibri" panose="020F0502020204030204" pitchFamily="34" charset="0"/>
                <a:cs typeface="Calibri" panose="020F0502020204030204" pitchFamily="34" charset="0"/>
              </a:rPr>
              <a:t>SPI Controller</a:t>
            </a:r>
            <a:endParaRPr lang="en-GB" sz="1200" dirty="0">
              <a:latin typeface="Calibri" panose="020F0502020204030204" pitchFamily="34" charset="0"/>
              <a:ea typeface="Segoe UI" panose="020B0502040204020203" pitchFamily="34" charset="0"/>
              <a:cs typeface="Calibri" panose="020F0502020204030204" pitchFamily="34" charset="0"/>
            </a:endParaRPr>
          </a:p>
        </p:txBody>
      </p:sp>
      <p:sp>
        <p:nvSpPr>
          <p:cNvPr id="8" name="TextBox 7"/>
          <p:cNvSpPr txBox="1"/>
          <p:nvPr/>
        </p:nvSpPr>
        <p:spPr bwMode="auto">
          <a:xfrm>
            <a:off x="2000439" y="4535177"/>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Calibri" panose="020F0502020204030204" pitchFamily="34" charset="0"/>
                <a:cs typeface="Calibri" panose="020F0502020204030204" pitchFamily="34" charset="0"/>
              </a:rPr>
              <a:t>SPI Controller</a:t>
            </a:r>
            <a:endParaRPr lang="en-GB" sz="1200" dirty="0">
              <a:latin typeface="Calibri" panose="020F0502020204030204" pitchFamily="34" charset="0"/>
              <a:cs typeface="Calibri" panose="020F0502020204030204" pitchFamily="34" charset="0"/>
            </a:endParaRPr>
          </a:p>
        </p:txBody>
      </p:sp>
      <p:sp>
        <p:nvSpPr>
          <p:cNvPr id="9" name="TextBox 8"/>
          <p:cNvSpPr txBox="1"/>
          <p:nvPr/>
        </p:nvSpPr>
        <p:spPr bwMode="auto">
          <a:xfrm>
            <a:off x="2000439" y="5726686"/>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Calibri" panose="020F0502020204030204" pitchFamily="34" charset="0"/>
                <a:cs typeface="Calibri" panose="020F0502020204030204" pitchFamily="34" charset="0"/>
              </a:rPr>
              <a:t>USB  Controller</a:t>
            </a:r>
            <a:endParaRPr lang="en-GB" sz="1200" dirty="0">
              <a:latin typeface="Calibri" panose="020F0502020204030204" pitchFamily="34" charset="0"/>
              <a:cs typeface="Calibri" panose="020F0502020204030204" pitchFamily="34" charset="0"/>
            </a:endParaRPr>
          </a:p>
        </p:txBody>
      </p:sp>
      <p:sp>
        <p:nvSpPr>
          <p:cNvPr id="10" name="TextBox 9"/>
          <p:cNvSpPr txBox="1"/>
          <p:nvPr/>
        </p:nvSpPr>
        <p:spPr bwMode="auto">
          <a:xfrm>
            <a:off x="2000439" y="1493264"/>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Calibri" panose="020F0502020204030204" pitchFamily="34" charset="0"/>
                <a:cs typeface="Calibri" panose="020F0502020204030204" pitchFamily="34" charset="0"/>
              </a:rPr>
              <a:t>USB  Controller</a:t>
            </a:r>
            <a:endParaRPr lang="en-GB" sz="1200" dirty="0">
              <a:latin typeface="Calibri" panose="020F0502020204030204" pitchFamily="34" charset="0"/>
              <a:cs typeface="Calibri" panose="020F0502020204030204" pitchFamily="34" charset="0"/>
            </a:endParaRPr>
          </a:p>
        </p:txBody>
      </p:sp>
      <p:sp>
        <p:nvSpPr>
          <p:cNvPr id="11" name="TextBox 10"/>
          <p:cNvSpPr txBox="1"/>
          <p:nvPr/>
        </p:nvSpPr>
        <p:spPr bwMode="auto">
          <a:xfrm>
            <a:off x="2000439" y="1880606"/>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Calibri" panose="020F0502020204030204" pitchFamily="34" charset="0"/>
                <a:cs typeface="Calibri" panose="020F0502020204030204" pitchFamily="34" charset="0"/>
              </a:rPr>
              <a:t>Ethernet  PHY</a:t>
            </a:r>
            <a:endParaRPr lang="en-GB" sz="1200" dirty="0">
              <a:latin typeface="Calibri" panose="020F0502020204030204" pitchFamily="34" charset="0"/>
              <a:cs typeface="Calibri" panose="020F0502020204030204" pitchFamily="34" charset="0"/>
            </a:endParaRPr>
          </a:p>
        </p:txBody>
      </p:sp>
      <p:sp>
        <p:nvSpPr>
          <p:cNvPr id="12" name="TextBox 11"/>
          <p:cNvSpPr txBox="1"/>
          <p:nvPr/>
        </p:nvSpPr>
        <p:spPr bwMode="auto">
          <a:xfrm>
            <a:off x="2000439" y="4939234"/>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Calibri" panose="020F0502020204030204" pitchFamily="34" charset="0"/>
                <a:cs typeface="Calibri" panose="020F0502020204030204" pitchFamily="34" charset="0"/>
              </a:rPr>
              <a:t>SDIO</a:t>
            </a:r>
            <a:endParaRPr lang="en-GB" sz="1200" dirty="0">
              <a:latin typeface="Calibri" panose="020F0502020204030204" pitchFamily="34" charset="0"/>
              <a:cs typeface="Calibri" panose="020F0502020204030204" pitchFamily="34" charset="0"/>
            </a:endParaRPr>
          </a:p>
        </p:txBody>
      </p:sp>
      <p:sp>
        <p:nvSpPr>
          <p:cNvPr id="13" name="TextBox 12"/>
          <p:cNvSpPr txBox="1"/>
          <p:nvPr/>
        </p:nvSpPr>
        <p:spPr bwMode="auto">
          <a:xfrm>
            <a:off x="2000439" y="5332447"/>
            <a:ext cx="1440000" cy="288000"/>
          </a:xfrm>
          <a:prstGeom prst="rect">
            <a:avLst/>
          </a:prstGeom>
          <a:solidFill>
            <a:schemeClr val="bg1">
              <a:lumMod val="85000"/>
            </a:schemeClr>
          </a:solidFill>
          <a:ln>
            <a:noFill/>
          </a:ln>
        </p:spPr>
        <p:txBody>
          <a:bodyPr rIns="108000">
            <a:spAutoFit/>
          </a:bodyPr>
          <a:lstStyle/>
          <a:p>
            <a:pPr algn="r">
              <a:defRPr/>
            </a:pPr>
            <a:r>
              <a:rPr lang="en-US" sz="1200" dirty="0">
                <a:latin typeface="Calibri" panose="020F0502020204030204" pitchFamily="34" charset="0"/>
                <a:cs typeface="Calibri" panose="020F0502020204030204" pitchFamily="34" charset="0"/>
              </a:rPr>
              <a:t>Memory Controller</a:t>
            </a:r>
            <a:endParaRPr lang="en-GB" sz="1200" dirty="0">
              <a:latin typeface="Calibri" panose="020F0502020204030204" pitchFamily="34" charset="0"/>
              <a:cs typeface="Calibri" panose="020F0502020204030204" pitchFamily="34" charset="0"/>
            </a:endParaRPr>
          </a:p>
        </p:txBody>
      </p:sp>
      <p:sp>
        <p:nvSpPr>
          <p:cNvPr id="20" name="Rounded Rectangle 19"/>
          <p:cNvSpPr/>
          <p:nvPr/>
        </p:nvSpPr>
        <p:spPr bwMode="auto">
          <a:xfrm>
            <a:off x="3798274" y="794656"/>
            <a:ext cx="3095625" cy="5860143"/>
          </a:xfrm>
          <a:prstGeom prst="roundRect">
            <a:avLst>
              <a:gd name="adj" fmla="val 0"/>
            </a:avLst>
          </a:prstGeom>
          <a:solidFill>
            <a:srgbClr val="808082">
              <a:alpha val="40000"/>
            </a:srgbClr>
          </a:solidFill>
          <a:ln w="28575" cap="flat" cmpd="sng" algn="ctr">
            <a:noFill/>
            <a:prstDash val="solid"/>
            <a:round/>
            <a:headEnd type="none" w="med" len="med"/>
            <a:tailEnd type="none" w="med" len="med"/>
          </a:ln>
          <a:effectLst/>
        </p:spPr>
        <p:txBody>
          <a:bodyPr lIns="121944" tIns="60972" rIns="121944" bIns="60972"/>
          <a:lstStyle/>
          <a:p>
            <a:pPr algn="ctr"/>
            <a:r>
              <a:rPr lang="en-US" sz="1600" b="1" kern="0" dirty="0">
                <a:solidFill>
                  <a:srgbClr val="000000"/>
                </a:solidFill>
                <a:latin typeface="Calibri" panose="020F0502020204030204" pitchFamily="34" charset="0"/>
                <a:ea typeface="ＭＳ Ｐゴシック" pitchFamily="34" charset="-128"/>
                <a:cs typeface="Calibri" panose="020F0502020204030204" pitchFamily="34" charset="0"/>
              </a:rPr>
              <a:t>Device Pack</a:t>
            </a:r>
            <a:endParaRPr lang="en-GB" sz="1600" b="1" kern="0" dirty="0">
              <a:solidFill>
                <a:srgbClr val="000000"/>
              </a:solidFill>
              <a:latin typeface="Calibri" panose="020F0502020204030204" pitchFamily="34" charset="0"/>
              <a:ea typeface="ＭＳ Ｐゴシック" pitchFamily="34" charset="-128"/>
              <a:cs typeface="Calibri" panose="020F0502020204030204" pitchFamily="34" charset="0"/>
            </a:endParaRPr>
          </a:p>
        </p:txBody>
      </p:sp>
      <p:sp>
        <p:nvSpPr>
          <p:cNvPr id="37" name="Rounded Rectangle 36"/>
          <p:cNvSpPr/>
          <p:nvPr/>
        </p:nvSpPr>
        <p:spPr bwMode="auto">
          <a:xfrm>
            <a:off x="3904633" y="6106118"/>
            <a:ext cx="2881318" cy="468000"/>
          </a:xfrm>
          <a:prstGeom prst="roundRect">
            <a:avLst>
              <a:gd name="adj" fmla="val 0"/>
            </a:avLst>
          </a:prstGeom>
          <a:solidFill>
            <a:schemeClr val="bg1"/>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latin typeface="Calibri" panose="020F0502020204030204" pitchFamily="34" charset="0"/>
                <a:ea typeface="ＭＳ Ｐゴシック" pitchFamily="34" charset="-128"/>
                <a:cs typeface="Calibri" panose="020F0502020204030204" pitchFamily="34" charset="0"/>
              </a:rPr>
              <a:t>RTE_Device.h</a:t>
            </a:r>
            <a:r>
              <a:rPr lang="de-DE" sz="1500" kern="0" dirty="0">
                <a:latin typeface="Calibri" panose="020F0502020204030204" pitchFamily="34" charset="0"/>
                <a:ea typeface="ＭＳ Ｐゴシック" pitchFamily="34" charset="-128"/>
                <a:cs typeface="Calibri" panose="020F0502020204030204" pitchFamily="34" charset="0"/>
              </a:rPr>
              <a:t> </a:t>
            </a:r>
            <a:br>
              <a:rPr lang="de-DE" sz="1500" kern="0" dirty="0">
                <a:latin typeface="Calibri" panose="020F0502020204030204" pitchFamily="34" charset="0"/>
                <a:ea typeface="ＭＳ Ｐゴシック" pitchFamily="34" charset="-128"/>
                <a:cs typeface="Calibri" panose="020F0502020204030204" pitchFamily="34" charset="0"/>
              </a:rPr>
            </a:br>
            <a:r>
              <a:rPr lang="de-DE" sz="1300" kern="0" dirty="0">
                <a:latin typeface="Calibri" panose="020F0502020204030204" pitchFamily="34" charset="0"/>
                <a:ea typeface="ＭＳ Ｐゴシック" pitchFamily="34" charset="-128"/>
                <a:cs typeface="Calibri" panose="020F0502020204030204" pitchFamily="34" charset="0"/>
              </a:rPr>
              <a:t>Configuration File</a:t>
            </a:r>
          </a:p>
        </p:txBody>
      </p:sp>
      <p:sp>
        <p:nvSpPr>
          <p:cNvPr id="54" name="TextBox 53"/>
          <p:cNvSpPr txBox="1"/>
          <p:nvPr/>
        </p:nvSpPr>
        <p:spPr bwMode="auto">
          <a:xfrm>
            <a:off x="2000439" y="2273841"/>
            <a:ext cx="1440000" cy="288000"/>
          </a:xfrm>
          <a:prstGeom prst="rect">
            <a:avLst/>
          </a:prstGeom>
          <a:solidFill>
            <a:schemeClr val="bg1">
              <a:lumMod val="85000"/>
            </a:schemeClr>
          </a:solidFill>
          <a:ln>
            <a:noFill/>
          </a:ln>
        </p:spPr>
        <p:txBody>
          <a:bodyPr wrap="square" rIns="144000">
            <a:spAutoFit/>
          </a:bodyPr>
          <a:lstStyle/>
          <a:p>
            <a:pPr algn="r">
              <a:defRPr/>
            </a:pPr>
            <a:r>
              <a:rPr lang="en-US" sz="1200" dirty="0">
                <a:latin typeface="Calibri" panose="020F0502020204030204" pitchFamily="34" charset="0"/>
                <a:cs typeface="Calibri" panose="020F0502020204030204" pitchFamily="34" charset="0"/>
              </a:rPr>
              <a:t>Ethernet  MAC</a:t>
            </a:r>
            <a:endParaRPr lang="en-GB" sz="1200" dirty="0">
              <a:latin typeface="Calibri" panose="020F0502020204030204" pitchFamily="34" charset="0"/>
              <a:cs typeface="Calibri" panose="020F0502020204030204" pitchFamily="34" charset="0"/>
            </a:endParaRPr>
          </a:p>
        </p:txBody>
      </p:sp>
      <p:sp>
        <p:nvSpPr>
          <p:cNvPr id="59" name="TextBox 58"/>
          <p:cNvSpPr txBox="1"/>
          <p:nvPr/>
        </p:nvSpPr>
        <p:spPr bwMode="auto">
          <a:xfrm>
            <a:off x="1180708" y="5727710"/>
            <a:ext cx="647700" cy="276225"/>
          </a:xfrm>
          <a:prstGeom prst="rect">
            <a:avLst/>
          </a:prstGeom>
          <a:noFill/>
          <a:ln>
            <a:noFill/>
          </a:ln>
        </p:spPr>
        <p:txBody>
          <a:bodyPr lIns="216000" rIns="36000">
            <a:spAutoFit/>
          </a:bodyPr>
          <a:lstStyle/>
          <a:p>
            <a:pPr algn="r">
              <a:defRPr/>
            </a:pPr>
            <a:r>
              <a:rPr lang="en-US" sz="1200" dirty="0">
                <a:latin typeface="Calibri" panose="020F0502020204030204" pitchFamily="34" charset="0"/>
                <a:cs typeface="Calibri" panose="020F0502020204030204" pitchFamily="34" charset="0"/>
              </a:rPr>
              <a:t>USB</a:t>
            </a:r>
            <a:endParaRPr lang="en-GB" sz="1200" dirty="0">
              <a:latin typeface="Calibri" panose="020F0502020204030204" pitchFamily="34" charset="0"/>
              <a:cs typeface="Calibri" panose="020F0502020204030204" pitchFamily="34" charset="0"/>
            </a:endParaRPr>
          </a:p>
        </p:txBody>
      </p:sp>
      <p:sp>
        <p:nvSpPr>
          <p:cNvPr id="60" name="TextBox 59"/>
          <p:cNvSpPr txBox="1"/>
          <p:nvPr/>
        </p:nvSpPr>
        <p:spPr bwMode="auto">
          <a:xfrm>
            <a:off x="1180242" y="5332447"/>
            <a:ext cx="647700" cy="277812"/>
          </a:xfrm>
          <a:prstGeom prst="rect">
            <a:avLst/>
          </a:prstGeom>
          <a:noFill/>
          <a:ln>
            <a:noFill/>
          </a:ln>
        </p:spPr>
        <p:txBody>
          <a:bodyPr lIns="216000" rIns="36000">
            <a:spAutoFit/>
          </a:bodyPr>
          <a:lstStyle/>
          <a:p>
            <a:pPr algn="r">
              <a:defRPr/>
            </a:pPr>
            <a:r>
              <a:rPr lang="en-US" sz="1200" dirty="0">
                <a:latin typeface="Calibri" panose="020F0502020204030204" pitchFamily="34" charset="0"/>
                <a:cs typeface="Calibri" panose="020F0502020204030204" pitchFamily="34" charset="0"/>
              </a:rPr>
              <a:t>I/O</a:t>
            </a:r>
            <a:endParaRPr lang="en-GB" sz="1200" dirty="0">
              <a:latin typeface="Calibri" panose="020F0502020204030204" pitchFamily="34" charset="0"/>
              <a:cs typeface="Calibri" panose="020F0502020204030204" pitchFamily="34" charset="0"/>
            </a:endParaRPr>
          </a:p>
        </p:txBody>
      </p:sp>
      <p:sp>
        <p:nvSpPr>
          <p:cNvPr id="61" name="TextBox 60"/>
          <p:cNvSpPr txBox="1"/>
          <p:nvPr/>
        </p:nvSpPr>
        <p:spPr bwMode="auto">
          <a:xfrm>
            <a:off x="1066590" y="4944328"/>
            <a:ext cx="761818" cy="277812"/>
          </a:xfrm>
          <a:prstGeom prst="rect">
            <a:avLst/>
          </a:prstGeom>
          <a:noFill/>
          <a:ln>
            <a:noFill/>
          </a:ln>
        </p:spPr>
        <p:txBody>
          <a:bodyPr wrap="square" lIns="216000" rIns="36000">
            <a:spAutoFit/>
          </a:bodyPr>
          <a:lstStyle/>
          <a:p>
            <a:pPr algn="r">
              <a:defRPr/>
            </a:pPr>
            <a:r>
              <a:rPr lang="en-US" sz="1200" dirty="0">
                <a:latin typeface="Calibri" panose="020F0502020204030204" pitchFamily="34" charset="0"/>
                <a:cs typeface="Calibri" panose="020F0502020204030204" pitchFamily="34" charset="0"/>
              </a:rPr>
              <a:t>SDIO0</a:t>
            </a:r>
            <a:endParaRPr lang="en-GB" sz="1200" dirty="0">
              <a:latin typeface="Calibri" panose="020F0502020204030204" pitchFamily="34" charset="0"/>
              <a:cs typeface="Calibri" panose="020F0502020204030204" pitchFamily="34" charset="0"/>
            </a:endParaRPr>
          </a:p>
        </p:txBody>
      </p:sp>
      <p:sp>
        <p:nvSpPr>
          <p:cNvPr id="62" name="TextBox 61"/>
          <p:cNvSpPr txBox="1"/>
          <p:nvPr/>
        </p:nvSpPr>
        <p:spPr bwMode="auto">
          <a:xfrm>
            <a:off x="1180242" y="4541064"/>
            <a:ext cx="647700" cy="276225"/>
          </a:xfrm>
          <a:prstGeom prst="rect">
            <a:avLst/>
          </a:prstGeom>
          <a:noFill/>
          <a:ln>
            <a:noFill/>
          </a:ln>
        </p:spPr>
        <p:txBody>
          <a:bodyPr lIns="216000" rIns="36000">
            <a:spAutoFit/>
          </a:bodyPr>
          <a:lstStyle/>
          <a:p>
            <a:pPr algn="r">
              <a:defRPr/>
            </a:pPr>
            <a:r>
              <a:rPr lang="en-US" sz="1200" dirty="0">
                <a:latin typeface="Calibri" panose="020F0502020204030204" pitchFamily="34" charset="0"/>
                <a:cs typeface="Calibri" panose="020F0502020204030204" pitchFamily="34" charset="0"/>
              </a:rPr>
              <a:t>SPI1</a:t>
            </a:r>
            <a:endParaRPr lang="en-GB" sz="1200" dirty="0">
              <a:latin typeface="Calibri" panose="020F0502020204030204" pitchFamily="34" charset="0"/>
              <a:cs typeface="Calibri" panose="020F0502020204030204" pitchFamily="34" charset="0"/>
            </a:endParaRPr>
          </a:p>
        </p:txBody>
      </p:sp>
      <p:sp>
        <p:nvSpPr>
          <p:cNvPr id="63" name="TextBox 62"/>
          <p:cNvSpPr txBox="1"/>
          <p:nvPr/>
        </p:nvSpPr>
        <p:spPr bwMode="auto">
          <a:xfrm>
            <a:off x="1179967" y="3776809"/>
            <a:ext cx="647700" cy="276225"/>
          </a:xfrm>
          <a:prstGeom prst="rect">
            <a:avLst/>
          </a:prstGeom>
          <a:noFill/>
          <a:ln>
            <a:noFill/>
          </a:ln>
        </p:spPr>
        <p:txBody>
          <a:bodyPr lIns="216000" rIns="36000">
            <a:spAutoFit/>
          </a:bodyPr>
          <a:lstStyle/>
          <a:p>
            <a:pPr algn="r">
              <a:defRPr/>
            </a:pPr>
            <a:r>
              <a:rPr lang="en-US" sz="1200" dirty="0">
                <a:latin typeface="Calibri" panose="020F0502020204030204" pitchFamily="34" charset="0"/>
                <a:cs typeface="Calibri" panose="020F0502020204030204" pitchFamily="34" charset="0"/>
              </a:rPr>
              <a:t>SPI0</a:t>
            </a:r>
            <a:endParaRPr lang="en-GB" sz="1200" dirty="0">
              <a:latin typeface="Calibri" panose="020F0502020204030204" pitchFamily="34" charset="0"/>
              <a:ea typeface="Segoe UI" panose="020B0502040204020203" pitchFamily="34" charset="0"/>
              <a:cs typeface="Calibri" panose="020F0502020204030204" pitchFamily="34" charset="0"/>
            </a:endParaRPr>
          </a:p>
        </p:txBody>
      </p:sp>
      <p:sp>
        <p:nvSpPr>
          <p:cNvPr id="65" name="TextBox 64"/>
          <p:cNvSpPr txBox="1"/>
          <p:nvPr/>
        </p:nvSpPr>
        <p:spPr bwMode="auto">
          <a:xfrm>
            <a:off x="1180242" y="1488455"/>
            <a:ext cx="647700" cy="276225"/>
          </a:xfrm>
          <a:prstGeom prst="rect">
            <a:avLst/>
          </a:prstGeom>
          <a:noFill/>
          <a:ln>
            <a:noFill/>
          </a:ln>
        </p:spPr>
        <p:txBody>
          <a:bodyPr lIns="216000" rIns="36000">
            <a:spAutoFit/>
          </a:bodyPr>
          <a:lstStyle/>
          <a:p>
            <a:pPr algn="r">
              <a:defRPr/>
            </a:pPr>
            <a:r>
              <a:rPr lang="en-US" sz="1200" dirty="0">
                <a:latin typeface="Calibri" panose="020F0502020204030204" pitchFamily="34" charset="0"/>
                <a:cs typeface="Calibri" panose="020F0502020204030204" pitchFamily="34" charset="0"/>
              </a:rPr>
              <a:t>USB</a:t>
            </a:r>
            <a:endParaRPr lang="en-GB" sz="1200" dirty="0">
              <a:latin typeface="Calibri" panose="020F0502020204030204" pitchFamily="34" charset="0"/>
              <a:cs typeface="Calibri" panose="020F0502020204030204" pitchFamily="34" charset="0"/>
            </a:endParaRPr>
          </a:p>
        </p:txBody>
      </p:sp>
      <p:sp>
        <p:nvSpPr>
          <p:cNvPr id="66" name="TextBox 65"/>
          <p:cNvSpPr txBox="1"/>
          <p:nvPr/>
        </p:nvSpPr>
        <p:spPr bwMode="auto">
          <a:xfrm>
            <a:off x="992617" y="1895247"/>
            <a:ext cx="835790" cy="277813"/>
          </a:xfrm>
          <a:prstGeom prst="rect">
            <a:avLst/>
          </a:prstGeom>
          <a:noFill/>
          <a:ln>
            <a:noFill/>
          </a:ln>
        </p:spPr>
        <p:txBody>
          <a:bodyPr wrap="square" lIns="216000" rIns="36000">
            <a:spAutoFit/>
          </a:bodyPr>
          <a:lstStyle/>
          <a:p>
            <a:pPr algn="r">
              <a:defRPr/>
            </a:pPr>
            <a:r>
              <a:rPr lang="en-US" sz="1200" dirty="0">
                <a:latin typeface="Calibri" panose="020F0502020204030204" pitchFamily="34" charset="0"/>
                <a:cs typeface="Calibri" panose="020F0502020204030204" pitchFamily="34" charset="0"/>
              </a:rPr>
              <a:t>Ethernet</a:t>
            </a:r>
            <a:endParaRPr lang="en-GB" sz="1200" dirty="0">
              <a:latin typeface="Calibri" panose="020F0502020204030204" pitchFamily="34" charset="0"/>
              <a:cs typeface="Calibri" panose="020F0502020204030204" pitchFamily="34" charset="0"/>
            </a:endParaRPr>
          </a:p>
        </p:txBody>
      </p:sp>
      <p:grpSp>
        <p:nvGrpSpPr>
          <p:cNvPr id="144" name="Group 143"/>
          <p:cNvGrpSpPr/>
          <p:nvPr/>
        </p:nvGrpSpPr>
        <p:grpSpPr>
          <a:xfrm>
            <a:off x="1854380" y="5740280"/>
            <a:ext cx="144462" cy="258762"/>
            <a:chOff x="4487395" y="5226823"/>
            <a:chExt cx="144462" cy="258762"/>
          </a:xfrm>
        </p:grpSpPr>
        <p:sp>
          <p:nvSpPr>
            <p:cNvPr id="92" name="Rectangle 91"/>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93" name="Straight Connector 92"/>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1" name="Rounded Rectangle 20"/>
          <p:cNvSpPr/>
          <p:nvPr/>
        </p:nvSpPr>
        <p:spPr bwMode="auto">
          <a:xfrm>
            <a:off x="3904639" y="1100051"/>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Startup/System</a:t>
            </a:r>
          </a:p>
        </p:txBody>
      </p:sp>
      <p:sp>
        <p:nvSpPr>
          <p:cNvPr id="24" name="Rectangle 23"/>
          <p:cNvSpPr/>
          <p:nvPr/>
        </p:nvSpPr>
        <p:spPr bwMode="auto">
          <a:xfrm>
            <a:off x="5847726" y="3785057"/>
            <a:ext cx="936625" cy="207962"/>
          </a:xfrm>
          <a:prstGeom prst="rect">
            <a:avLst/>
          </a:prstGeom>
          <a:solidFill>
            <a:srgbClr val="CCEDD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alibri" panose="020F0502020204030204" pitchFamily="34" charset="0"/>
                <a:cs typeface="Calibri" panose="020F0502020204030204" pitchFamily="34" charset="0"/>
              </a:rPr>
              <a:t>SPI0</a:t>
            </a:r>
            <a:endParaRPr lang="en-GB" sz="1200" dirty="0">
              <a:solidFill>
                <a:schemeClr val="tx1"/>
              </a:solidFill>
              <a:latin typeface="Calibri" panose="020F0502020204030204" pitchFamily="34" charset="0"/>
              <a:cs typeface="Calibri" panose="020F0502020204030204" pitchFamily="34" charset="0"/>
            </a:endParaRPr>
          </a:p>
        </p:txBody>
      </p:sp>
      <p:sp>
        <p:nvSpPr>
          <p:cNvPr id="26" name="Rounded Rectangle 25"/>
          <p:cNvSpPr/>
          <p:nvPr/>
        </p:nvSpPr>
        <p:spPr bwMode="auto">
          <a:xfrm>
            <a:off x="3904634" y="3759595"/>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SPI Driver</a:t>
            </a:r>
          </a:p>
        </p:txBody>
      </p:sp>
      <p:sp>
        <p:nvSpPr>
          <p:cNvPr id="27" name="Rectangle 26"/>
          <p:cNvSpPr/>
          <p:nvPr/>
        </p:nvSpPr>
        <p:spPr bwMode="auto">
          <a:xfrm>
            <a:off x="5849326" y="4970521"/>
            <a:ext cx="936625" cy="215900"/>
          </a:xfrm>
          <a:prstGeom prst="rect">
            <a:avLst/>
          </a:prstGeom>
          <a:solidFill>
            <a:srgbClr val="CCEDD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alibri" panose="020F0502020204030204" pitchFamily="34" charset="0"/>
                <a:cs typeface="Calibri" panose="020F0502020204030204" pitchFamily="34" charset="0"/>
              </a:rPr>
              <a:t>MCI0</a:t>
            </a:r>
            <a:endParaRPr lang="en-GB" sz="1200" dirty="0">
              <a:solidFill>
                <a:schemeClr val="tx1"/>
              </a:solidFill>
              <a:latin typeface="Calibri" panose="020F0502020204030204" pitchFamily="34" charset="0"/>
              <a:cs typeface="Calibri" panose="020F0502020204030204" pitchFamily="34" charset="0"/>
            </a:endParaRPr>
          </a:p>
        </p:txBody>
      </p:sp>
      <p:sp>
        <p:nvSpPr>
          <p:cNvPr id="29" name="Rounded Rectangle 28"/>
          <p:cNvSpPr/>
          <p:nvPr/>
        </p:nvSpPr>
        <p:spPr bwMode="auto">
          <a:xfrm>
            <a:off x="3904639" y="4939234"/>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MCI Driver</a:t>
            </a:r>
          </a:p>
        </p:txBody>
      </p:sp>
      <p:sp>
        <p:nvSpPr>
          <p:cNvPr id="28" name="Rectangle 27"/>
          <p:cNvSpPr/>
          <p:nvPr/>
        </p:nvSpPr>
        <p:spPr bwMode="auto">
          <a:xfrm>
            <a:off x="5847728" y="5368497"/>
            <a:ext cx="936625" cy="215900"/>
          </a:xfrm>
          <a:prstGeom prst="rect">
            <a:avLst/>
          </a:prstGeom>
          <a:solidFill>
            <a:srgbClr val="CCEDD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alibri" panose="020F0502020204030204" pitchFamily="34" charset="0"/>
                <a:cs typeface="Calibri" panose="020F0502020204030204" pitchFamily="34" charset="0"/>
              </a:rPr>
              <a:t>NAND0</a:t>
            </a:r>
            <a:endParaRPr lang="en-GB" sz="1200" dirty="0">
              <a:solidFill>
                <a:schemeClr val="tx1"/>
              </a:solidFill>
              <a:latin typeface="Calibri" panose="020F0502020204030204" pitchFamily="34" charset="0"/>
              <a:cs typeface="Calibri" panose="020F0502020204030204" pitchFamily="34" charset="0"/>
            </a:endParaRPr>
          </a:p>
        </p:txBody>
      </p:sp>
      <p:sp>
        <p:nvSpPr>
          <p:cNvPr id="30" name="Rounded Rectangle 29"/>
          <p:cNvSpPr/>
          <p:nvPr/>
        </p:nvSpPr>
        <p:spPr bwMode="auto">
          <a:xfrm>
            <a:off x="3904639" y="5332447"/>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NAND Driver</a:t>
            </a:r>
          </a:p>
        </p:txBody>
      </p:sp>
      <p:sp>
        <p:nvSpPr>
          <p:cNvPr id="31" name="Rectangle 30"/>
          <p:cNvSpPr/>
          <p:nvPr/>
        </p:nvSpPr>
        <p:spPr bwMode="auto">
          <a:xfrm>
            <a:off x="5849320" y="1529314"/>
            <a:ext cx="936625" cy="215900"/>
          </a:xfrm>
          <a:prstGeom prst="rect">
            <a:avLst/>
          </a:prstGeom>
          <a:solidFill>
            <a:srgbClr val="CCEDD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alibri" panose="020F0502020204030204" pitchFamily="34" charset="0"/>
                <a:cs typeface="Calibri" panose="020F0502020204030204" pitchFamily="34" charset="0"/>
              </a:rPr>
              <a:t>USBD0</a:t>
            </a:r>
            <a:endParaRPr lang="en-GB" sz="1200" dirty="0">
              <a:solidFill>
                <a:schemeClr val="tx1"/>
              </a:solidFill>
              <a:latin typeface="Calibri" panose="020F0502020204030204" pitchFamily="34" charset="0"/>
              <a:cs typeface="Calibri" panose="020F0502020204030204" pitchFamily="34" charset="0"/>
            </a:endParaRPr>
          </a:p>
        </p:txBody>
      </p:sp>
      <p:sp>
        <p:nvSpPr>
          <p:cNvPr id="32" name="Rounded Rectangle 31"/>
          <p:cNvSpPr/>
          <p:nvPr/>
        </p:nvSpPr>
        <p:spPr bwMode="auto">
          <a:xfrm>
            <a:off x="3904638" y="1493264"/>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USB Device Driver</a:t>
            </a:r>
          </a:p>
        </p:txBody>
      </p:sp>
      <p:sp>
        <p:nvSpPr>
          <p:cNvPr id="33" name="Rectangle 32"/>
          <p:cNvSpPr/>
          <p:nvPr/>
        </p:nvSpPr>
        <p:spPr bwMode="auto">
          <a:xfrm>
            <a:off x="5849326" y="1916678"/>
            <a:ext cx="936625" cy="215900"/>
          </a:xfrm>
          <a:prstGeom prst="rect">
            <a:avLst/>
          </a:prstGeom>
          <a:solidFill>
            <a:srgbClr val="CCEDD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alibri" panose="020F0502020204030204" pitchFamily="34" charset="0"/>
                <a:cs typeface="Calibri" panose="020F0502020204030204" pitchFamily="34" charset="0"/>
              </a:rPr>
              <a:t>ETH_PHY0</a:t>
            </a:r>
            <a:endParaRPr lang="en-GB" sz="1200" dirty="0">
              <a:solidFill>
                <a:schemeClr val="tx1"/>
              </a:solidFill>
              <a:latin typeface="Calibri" panose="020F0502020204030204" pitchFamily="34" charset="0"/>
              <a:cs typeface="Calibri" panose="020F0502020204030204" pitchFamily="34" charset="0"/>
            </a:endParaRPr>
          </a:p>
        </p:txBody>
      </p:sp>
      <p:sp>
        <p:nvSpPr>
          <p:cNvPr id="34" name="Rectangle 33"/>
          <p:cNvSpPr/>
          <p:nvPr/>
        </p:nvSpPr>
        <p:spPr bwMode="auto">
          <a:xfrm>
            <a:off x="5847727" y="5761711"/>
            <a:ext cx="936625" cy="215900"/>
          </a:xfrm>
          <a:prstGeom prst="rect">
            <a:avLst/>
          </a:prstGeom>
          <a:solidFill>
            <a:srgbClr val="CCEDD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alibri" panose="020F0502020204030204" pitchFamily="34" charset="0"/>
                <a:cs typeface="Calibri" panose="020F0502020204030204" pitchFamily="34" charset="0"/>
              </a:rPr>
              <a:t>USBH0</a:t>
            </a:r>
            <a:endParaRPr lang="en-GB" sz="1200" dirty="0">
              <a:solidFill>
                <a:schemeClr val="tx1"/>
              </a:solidFill>
              <a:latin typeface="Calibri" panose="020F0502020204030204" pitchFamily="34" charset="0"/>
              <a:cs typeface="Calibri" panose="020F0502020204030204" pitchFamily="34" charset="0"/>
            </a:endParaRPr>
          </a:p>
        </p:txBody>
      </p:sp>
      <p:sp>
        <p:nvSpPr>
          <p:cNvPr id="35" name="Rounded Rectangle 34"/>
          <p:cNvSpPr/>
          <p:nvPr/>
        </p:nvSpPr>
        <p:spPr bwMode="auto">
          <a:xfrm>
            <a:off x="3904639" y="5725661"/>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USB Host Driver</a:t>
            </a:r>
          </a:p>
        </p:txBody>
      </p:sp>
      <p:sp>
        <p:nvSpPr>
          <p:cNvPr id="36" name="Rounded Rectangle 35"/>
          <p:cNvSpPr/>
          <p:nvPr/>
        </p:nvSpPr>
        <p:spPr bwMode="auto">
          <a:xfrm>
            <a:off x="3904636" y="1880628"/>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Ethernet PHY</a:t>
            </a:r>
          </a:p>
        </p:txBody>
      </p:sp>
      <p:sp>
        <p:nvSpPr>
          <p:cNvPr id="55" name="Rectangle 54"/>
          <p:cNvSpPr/>
          <p:nvPr/>
        </p:nvSpPr>
        <p:spPr bwMode="auto">
          <a:xfrm>
            <a:off x="5849319" y="2309891"/>
            <a:ext cx="935037" cy="215900"/>
          </a:xfrm>
          <a:prstGeom prst="rect">
            <a:avLst/>
          </a:prstGeom>
          <a:solidFill>
            <a:srgbClr val="CCEDD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alibri" panose="020F0502020204030204" pitchFamily="34" charset="0"/>
                <a:cs typeface="Calibri" panose="020F0502020204030204" pitchFamily="34" charset="0"/>
              </a:rPr>
              <a:t>ETH_MAC0</a:t>
            </a:r>
            <a:endParaRPr lang="en-GB" sz="1200" dirty="0">
              <a:solidFill>
                <a:schemeClr val="tx1"/>
              </a:solidFill>
              <a:latin typeface="Calibri" panose="020F0502020204030204" pitchFamily="34" charset="0"/>
              <a:cs typeface="Calibri" panose="020F0502020204030204" pitchFamily="34" charset="0"/>
            </a:endParaRPr>
          </a:p>
        </p:txBody>
      </p:sp>
      <p:sp>
        <p:nvSpPr>
          <p:cNvPr id="56" name="Rounded Rectangle 55"/>
          <p:cNvSpPr/>
          <p:nvPr/>
        </p:nvSpPr>
        <p:spPr bwMode="auto">
          <a:xfrm>
            <a:off x="3904639" y="2273841"/>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Ethernet MAC</a:t>
            </a:r>
          </a:p>
        </p:txBody>
      </p:sp>
      <p:sp>
        <p:nvSpPr>
          <p:cNvPr id="68" name="Rounded Rectangle 67"/>
          <p:cNvSpPr/>
          <p:nvPr/>
        </p:nvSpPr>
        <p:spPr bwMode="auto">
          <a:xfrm>
            <a:off x="5847725" y="1007269"/>
            <a:ext cx="936625" cy="433388"/>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200" dirty="0">
                <a:solidFill>
                  <a:schemeClr val="tx1"/>
                </a:solidFill>
                <a:latin typeface="Calibri" panose="020F0502020204030204" pitchFamily="34" charset="0"/>
                <a:cs typeface="Calibri" panose="020F0502020204030204" pitchFamily="34" charset="0"/>
              </a:rPr>
              <a:t>Control</a:t>
            </a:r>
          </a:p>
          <a:p>
            <a:pPr algn="ctr">
              <a:defRPr/>
            </a:pPr>
            <a:r>
              <a:rPr lang="en-US" sz="1200" dirty="0">
                <a:solidFill>
                  <a:schemeClr val="tx1"/>
                </a:solidFill>
                <a:latin typeface="Calibri" panose="020F0502020204030204" pitchFamily="34" charset="0"/>
                <a:cs typeface="Calibri" panose="020F0502020204030204" pitchFamily="34" charset="0"/>
              </a:rPr>
              <a:t>Structs</a:t>
            </a:r>
            <a:endParaRPr lang="en-GB" sz="1200" dirty="0">
              <a:solidFill>
                <a:schemeClr val="tx1"/>
              </a:solidFill>
              <a:latin typeface="Calibri" panose="020F0502020204030204" pitchFamily="34" charset="0"/>
              <a:cs typeface="Calibri" panose="020F0502020204030204" pitchFamily="34" charset="0"/>
            </a:endParaRPr>
          </a:p>
        </p:txBody>
      </p:sp>
      <p:sp>
        <p:nvSpPr>
          <p:cNvPr id="96" name="Rounded Rectangle 95"/>
          <p:cNvSpPr/>
          <p:nvPr/>
        </p:nvSpPr>
        <p:spPr bwMode="auto">
          <a:xfrm>
            <a:off x="3904635" y="2667054"/>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USART Driver</a:t>
            </a:r>
          </a:p>
        </p:txBody>
      </p:sp>
      <p:sp>
        <p:nvSpPr>
          <p:cNvPr id="98" name="Rounded Rectangle 97"/>
          <p:cNvSpPr/>
          <p:nvPr/>
        </p:nvSpPr>
        <p:spPr bwMode="auto">
          <a:xfrm>
            <a:off x="3904639" y="4152808"/>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CAN Driver</a:t>
            </a:r>
          </a:p>
        </p:txBody>
      </p:sp>
      <p:sp>
        <p:nvSpPr>
          <p:cNvPr id="99" name="Rounded Rectangle 98"/>
          <p:cNvSpPr/>
          <p:nvPr/>
        </p:nvSpPr>
        <p:spPr bwMode="auto">
          <a:xfrm>
            <a:off x="3904633" y="4546021"/>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Flash Driver</a:t>
            </a:r>
          </a:p>
        </p:txBody>
      </p:sp>
      <p:sp>
        <p:nvSpPr>
          <p:cNvPr id="100" name="Rectangle 99"/>
          <p:cNvSpPr/>
          <p:nvPr/>
        </p:nvSpPr>
        <p:spPr bwMode="auto">
          <a:xfrm>
            <a:off x="5847731" y="2707073"/>
            <a:ext cx="936625" cy="207962"/>
          </a:xfrm>
          <a:prstGeom prst="rect">
            <a:avLst/>
          </a:prstGeom>
          <a:solidFill>
            <a:srgbClr val="CCEDD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alibri" panose="020F0502020204030204" pitchFamily="34" charset="0"/>
                <a:cs typeface="Calibri" panose="020F0502020204030204" pitchFamily="34" charset="0"/>
              </a:rPr>
              <a:t>USART0</a:t>
            </a:r>
            <a:endParaRPr lang="en-GB" sz="1200" dirty="0">
              <a:solidFill>
                <a:schemeClr val="tx1"/>
              </a:solidFill>
              <a:latin typeface="Calibri" panose="020F0502020204030204" pitchFamily="34" charset="0"/>
              <a:cs typeface="Calibri" panose="020F0502020204030204" pitchFamily="34" charset="0"/>
            </a:endParaRPr>
          </a:p>
        </p:txBody>
      </p:sp>
      <p:sp>
        <p:nvSpPr>
          <p:cNvPr id="102" name="Rectangle 101"/>
          <p:cNvSpPr/>
          <p:nvPr/>
        </p:nvSpPr>
        <p:spPr bwMode="auto">
          <a:xfrm>
            <a:off x="5847729" y="4192827"/>
            <a:ext cx="936625" cy="207962"/>
          </a:xfrm>
          <a:prstGeom prst="rect">
            <a:avLst/>
          </a:prstGeom>
          <a:solidFill>
            <a:srgbClr val="CCEDD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alibri" panose="020F0502020204030204" pitchFamily="34" charset="0"/>
                <a:cs typeface="Calibri" panose="020F0502020204030204" pitchFamily="34" charset="0"/>
              </a:rPr>
              <a:t>CAN0</a:t>
            </a:r>
            <a:endParaRPr lang="en-GB" sz="1200" dirty="0">
              <a:solidFill>
                <a:schemeClr val="tx1"/>
              </a:solidFill>
              <a:latin typeface="Calibri" panose="020F0502020204030204" pitchFamily="34" charset="0"/>
              <a:cs typeface="Calibri" panose="020F0502020204030204" pitchFamily="34" charset="0"/>
            </a:endParaRPr>
          </a:p>
        </p:txBody>
      </p:sp>
      <p:sp>
        <p:nvSpPr>
          <p:cNvPr id="103" name="Rectangle 102"/>
          <p:cNvSpPr/>
          <p:nvPr/>
        </p:nvSpPr>
        <p:spPr bwMode="auto">
          <a:xfrm>
            <a:off x="5849326" y="4572545"/>
            <a:ext cx="936625" cy="215900"/>
          </a:xfrm>
          <a:prstGeom prst="rect">
            <a:avLst/>
          </a:prstGeom>
          <a:solidFill>
            <a:srgbClr val="CCEDD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GB" sz="1200" dirty="0">
                <a:solidFill>
                  <a:schemeClr val="tx1"/>
                </a:solidFill>
                <a:latin typeface="Calibri" panose="020F0502020204030204" pitchFamily="34" charset="0"/>
                <a:cs typeface="Calibri" panose="020F0502020204030204" pitchFamily="34" charset="0"/>
              </a:rPr>
              <a:t>SPI1</a:t>
            </a:r>
          </a:p>
        </p:txBody>
      </p:sp>
      <p:sp>
        <p:nvSpPr>
          <p:cNvPr id="142" name="TextBox 141"/>
          <p:cNvSpPr txBox="1"/>
          <p:nvPr/>
        </p:nvSpPr>
        <p:spPr bwMode="auto">
          <a:xfrm>
            <a:off x="2000439" y="2667054"/>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Calibri" panose="020F0502020204030204" pitchFamily="34" charset="0"/>
                <a:cs typeface="Calibri" panose="020F0502020204030204" pitchFamily="34" charset="0"/>
              </a:rPr>
              <a:t>USART</a:t>
            </a:r>
            <a:endParaRPr lang="en-GB" sz="1200" dirty="0">
              <a:latin typeface="Calibri" panose="020F0502020204030204" pitchFamily="34" charset="0"/>
              <a:ea typeface="Segoe UI" panose="020B0502040204020203" pitchFamily="34" charset="0"/>
              <a:cs typeface="Calibri" panose="020F0502020204030204" pitchFamily="34" charset="0"/>
            </a:endParaRPr>
          </a:p>
        </p:txBody>
      </p:sp>
      <p:sp>
        <p:nvSpPr>
          <p:cNvPr id="143" name="TextBox 142"/>
          <p:cNvSpPr txBox="1"/>
          <p:nvPr/>
        </p:nvSpPr>
        <p:spPr bwMode="auto">
          <a:xfrm>
            <a:off x="2000439" y="4152808"/>
            <a:ext cx="1440000" cy="288000"/>
          </a:xfrm>
          <a:prstGeom prst="rect">
            <a:avLst/>
          </a:prstGeom>
          <a:solidFill>
            <a:schemeClr val="bg1">
              <a:lumMod val="85000"/>
            </a:schemeClr>
          </a:solidFill>
          <a:ln>
            <a:noFill/>
          </a:ln>
        </p:spPr>
        <p:txBody>
          <a:bodyPr rIns="144000">
            <a:spAutoFit/>
          </a:bodyPr>
          <a:lstStyle/>
          <a:p>
            <a:pPr algn="r">
              <a:defRPr/>
            </a:pPr>
            <a:r>
              <a:rPr lang="en-US" sz="1200" dirty="0">
                <a:latin typeface="Calibri" panose="020F0502020204030204" pitchFamily="34" charset="0"/>
                <a:cs typeface="Calibri" panose="020F0502020204030204" pitchFamily="34" charset="0"/>
              </a:rPr>
              <a:t>CAN Controller</a:t>
            </a:r>
            <a:endParaRPr lang="en-GB" sz="1200" dirty="0">
              <a:latin typeface="Calibri" panose="020F0502020204030204" pitchFamily="34" charset="0"/>
              <a:cs typeface="Calibri" panose="020F0502020204030204" pitchFamily="34" charset="0"/>
            </a:endParaRPr>
          </a:p>
        </p:txBody>
      </p:sp>
      <p:grpSp>
        <p:nvGrpSpPr>
          <p:cNvPr id="145" name="Group 144"/>
          <p:cNvGrpSpPr/>
          <p:nvPr/>
        </p:nvGrpSpPr>
        <p:grpSpPr>
          <a:xfrm>
            <a:off x="1854380" y="5347066"/>
            <a:ext cx="144462" cy="258762"/>
            <a:chOff x="4487395" y="5226823"/>
            <a:chExt cx="144462" cy="258762"/>
          </a:xfrm>
        </p:grpSpPr>
        <p:sp>
          <p:nvSpPr>
            <p:cNvPr id="146" name="Rectangle 145"/>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47" name="Straight Connector 146"/>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49" name="Group 148"/>
          <p:cNvGrpSpPr/>
          <p:nvPr/>
        </p:nvGrpSpPr>
        <p:grpSpPr>
          <a:xfrm>
            <a:off x="1854380" y="4953853"/>
            <a:ext cx="144462" cy="258762"/>
            <a:chOff x="4487395" y="5226823"/>
            <a:chExt cx="144462" cy="258762"/>
          </a:xfrm>
        </p:grpSpPr>
        <p:sp>
          <p:nvSpPr>
            <p:cNvPr id="150" name="Rectangle 149"/>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51" name="Straight Connector 150"/>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53" name="Group 152"/>
          <p:cNvGrpSpPr/>
          <p:nvPr/>
        </p:nvGrpSpPr>
        <p:grpSpPr>
          <a:xfrm>
            <a:off x="1854380" y="4554269"/>
            <a:ext cx="144462" cy="258762"/>
            <a:chOff x="4487395" y="5226823"/>
            <a:chExt cx="144462" cy="258762"/>
          </a:xfrm>
        </p:grpSpPr>
        <p:sp>
          <p:nvSpPr>
            <p:cNvPr id="154" name="Rectangle 153"/>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55" name="Straight Connector 154"/>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57" name="Group 156"/>
          <p:cNvGrpSpPr/>
          <p:nvPr/>
        </p:nvGrpSpPr>
        <p:grpSpPr>
          <a:xfrm>
            <a:off x="1854380" y="4168578"/>
            <a:ext cx="144462" cy="258762"/>
            <a:chOff x="4487395" y="5226823"/>
            <a:chExt cx="144462" cy="258762"/>
          </a:xfrm>
        </p:grpSpPr>
        <p:sp>
          <p:nvSpPr>
            <p:cNvPr id="158" name="Rectangle 157"/>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59" name="Straight Connector 158"/>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61" name="Group 160"/>
          <p:cNvGrpSpPr/>
          <p:nvPr/>
        </p:nvGrpSpPr>
        <p:grpSpPr>
          <a:xfrm>
            <a:off x="1854380" y="3768772"/>
            <a:ext cx="144462" cy="258762"/>
            <a:chOff x="4487395" y="5226823"/>
            <a:chExt cx="144462" cy="258762"/>
          </a:xfrm>
        </p:grpSpPr>
        <p:sp>
          <p:nvSpPr>
            <p:cNvPr id="162" name="Rectangle 161"/>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63" name="Straight Connector 162"/>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65" name="Group 164"/>
          <p:cNvGrpSpPr/>
          <p:nvPr/>
        </p:nvGrpSpPr>
        <p:grpSpPr>
          <a:xfrm>
            <a:off x="1854380" y="2681673"/>
            <a:ext cx="144462" cy="258762"/>
            <a:chOff x="4487395" y="5226823"/>
            <a:chExt cx="144462" cy="258762"/>
          </a:xfrm>
        </p:grpSpPr>
        <p:sp>
          <p:nvSpPr>
            <p:cNvPr id="166" name="Rectangle 165"/>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67" name="Straight Connector 166"/>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73" name="Group 172"/>
          <p:cNvGrpSpPr/>
          <p:nvPr/>
        </p:nvGrpSpPr>
        <p:grpSpPr>
          <a:xfrm>
            <a:off x="1854380" y="1895247"/>
            <a:ext cx="144462" cy="258762"/>
            <a:chOff x="4487395" y="5226823"/>
            <a:chExt cx="144462" cy="258762"/>
          </a:xfrm>
        </p:grpSpPr>
        <p:sp>
          <p:nvSpPr>
            <p:cNvPr id="174" name="Rectangle 173"/>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75" name="Straight Connector 174"/>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81" name="Group 180"/>
          <p:cNvGrpSpPr/>
          <p:nvPr/>
        </p:nvGrpSpPr>
        <p:grpSpPr>
          <a:xfrm>
            <a:off x="1854380" y="1507882"/>
            <a:ext cx="144462" cy="258762"/>
            <a:chOff x="4487395" y="5226823"/>
            <a:chExt cx="144462" cy="258762"/>
          </a:xfrm>
        </p:grpSpPr>
        <p:sp>
          <p:nvSpPr>
            <p:cNvPr id="182" name="Rectangle 181"/>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83" name="Straight Connector 182"/>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85" name="TextBox 184"/>
          <p:cNvSpPr txBox="1"/>
          <p:nvPr/>
        </p:nvSpPr>
        <p:spPr bwMode="auto">
          <a:xfrm>
            <a:off x="1025727" y="2672554"/>
            <a:ext cx="802215" cy="276999"/>
          </a:xfrm>
          <a:prstGeom prst="rect">
            <a:avLst/>
          </a:prstGeom>
          <a:noFill/>
          <a:ln>
            <a:noFill/>
          </a:ln>
        </p:spPr>
        <p:txBody>
          <a:bodyPr wrap="square" lIns="216000" rIns="36000">
            <a:spAutoFit/>
          </a:bodyPr>
          <a:lstStyle/>
          <a:p>
            <a:pPr algn="r">
              <a:defRPr/>
            </a:pPr>
            <a:r>
              <a:rPr lang="en-US" sz="1200" dirty="0">
                <a:latin typeface="Calibri" panose="020F0502020204030204" pitchFamily="34" charset="0"/>
                <a:cs typeface="Calibri" panose="020F0502020204030204" pitchFamily="34" charset="0"/>
              </a:rPr>
              <a:t>RX0/TX0</a:t>
            </a:r>
            <a:endParaRPr lang="en-GB" sz="1200" dirty="0">
              <a:latin typeface="Calibri" panose="020F0502020204030204" pitchFamily="34" charset="0"/>
              <a:ea typeface="Segoe UI" panose="020B0502040204020203" pitchFamily="34" charset="0"/>
              <a:cs typeface="Calibri" panose="020F0502020204030204" pitchFamily="34" charset="0"/>
            </a:endParaRPr>
          </a:p>
        </p:txBody>
      </p:sp>
      <p:sp>
        <p:nvSpPr>
          <p:cNvPr id="186" name="TextBox 185"/>
          <p:cNvSpPr txBox="1"/>
          <p:nvPr/>
        </p:nvSpPr>
        <p:spPr bwMode="auto">
          <a:xfrm>
            <a:off x="1180241" y="4158308"/>
            <a:ext cx="647701" cy="276999"/>
          </a:xfrm>
          <a:prstGeom prst="rect">
            <a:avLst/>
          </a:prstGeom>
          <a:noFill/>
          <a:ln>
            <a:noFill/>
          </a:ln>
        </p:spPr>
        <p:txBody>
          <a:bodyPr wrap="square" lIns="216000" rIns="36000">
            <a:spAutoFit/>
          </a:bodyPr>
          <a:lstStyle/>
          <a:p>
            <a:pPr algn="r">
              <a:defRPr/>
            </a:pPr>
            <a:r>
              <a:rPr lang="en-US" sz="1200" dirty="0">
                <a:latin typeface="Calibri" panose="020F0502020204030204" pitchFamily="34" charset="0"/>
                <a:cs typeface="Calibri" panose="020F0502020204030204" pitchFamily="34" charset="0"/>
              </a:rPr>
              <a:t>RX/TX</a:t>
            </a:r>
            <a:endParaRPr lang="en-GB" sz="1200" dirty="0">
              <a:latin typeface="Calibri" panose="020F0502020204030204" pitchFamily="34" charset="0"/>
              <a:ea typeface="Segoe UI" panose="020B0502040204020203" pitchFamily="34" charset="0"/>
              <a:cs typeface="Calibri" panose="020F0502020204030204" pitchFamily="34" charset="0"/>
            </a:endParaRPr>
          </a:p>
        </p:txBody>
      </p:sp>
      <p:cxnSp>
        <p:nvCxnSpPr>
          <p:cNvPr id="192" name="Straight Arrow Connector 191"/>
          <p:cNvCxnSpPr>
            <a:stCxn id="32" idx="1"/>
            <a:endCxn id="10" idx="3"/>
          </p:cNvCxnSpPr>
          <p:nvPr/>
        </p:nvCxnSpPr>
        <p:spPr>
          <a:xfrm flipH="1">
            <a:off x="3440439" y="1637264"/>
            <a:ext cx="464199" cy="0"/>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98" name="Straight Arrow Connector 197"/>
          <p:cNvCxnSpPr>
            <a:stCxn id="36" idx="1"/>
            <a:endCxn id="11" idx="3"/>
          </p:cNvCxnSpPr>
          <p:nvPr/>
        </p:nvCxnSpPr>
        <p:spPr>
          <a:xfrm flipH="1" flipV="1">
            <a:off x="3440439" y="2024606"/>
            <a:ext cx="464197" cy="22"/>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01" name="Straight Arrow Connector 200"/>
          <p:cNvCxnSpPr>
            <a:stCxn id="96" idx="1"/>
            <a:endCxn id="142" idx="3"/>
          </p:cNvCxnSpPr>
          <p:nvPr/>
        </p:nvCxnSpPr>
        <p:spPr>
          <a:xfrm flipH="1">
            <a:off x="3440439" y="2811054"/>
            <a:ext cx="464196" cy="0"/>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04" name="Straight Arrow Connector 203"/>
          <p:cNvCxnSpPr>
            <a:stCxn id="26" idx="1"/>
            <a:endCxn id="7" idx="3"/>
          </p:cNvCxnSpPr>
          <p:nvPr/>
        </p:nvCxnSpPr>
        <p:spPr>
          <a:xfrm flipH="1">
            <a:off x="3440439" y="3903595"/>
            <a:ext cx="464195" cy="3267"/>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07" name="Straight Arrow Connector 206"/>
          <p:cNvCxnSpPr>
            <a:stCxn id="98" idx="1"/>
            <a:endCxn id="143" idx="3"/>
          </p:cNvCxnSpPr>
          <p:nvPr/>
        </p:nvCxnSpPr>
        <p:spPr>
          <a:xfrm flipH="1">
            <a:off x="3440439" y="4296808"/>
            <a:ext cx="464200" cy="0"/>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10" name="Straight Arrow Connector 209"/>
          <p:cNvCxnSpPr>
            <a:stCxn id="99" idx="1"/>
            <a:endCxn id="8" idx="3"/>
          </p:cNvCxnSpPr>
          <p:nvPr/>
        </p:nvCxnSpPr>
        <p:spPr>
          <a:xfrm flipH="1" flipV="1">
            <a:off x="3440439" y="4679177"/>
            <a:ext cx="464194" cy="10844"/>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13" name="Straight Arrow Connector 212"/>
          <p:cNvCxnSpPr>
            <a:stCxn id="35" idx="1"/>
            <a:endCxn id="9" idx="3"/>
          </p:cNvCxnSpPr>
          <p:nvPr/>
        </p:nvCxnSpPr>
        <p:spPr>
          <a:xfrm flipH="1">
            <a:off x="3440439" y="5869661"/>
            <a:ext cx="464200" cy="1025"/>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16" name="Straight Arrow Connector 215"/>
          <p:cNvCxnSpPr>
            <a:stCxn id="30" idx="1"/>
            <a:endCxn id="13" idx="3"/>
          </p:cNvCxnSpPr>
          <p:nvPr/>
        </p:nvCxnSpPr>
        <p:spPr>
          <a:xfrm flipH="1">
            <a:off x="3440439" y="5476447"/>
            <a:ext cx="464200" cy="0"/>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19" name="Straight Arrow Connector 218"/>
          <p:cNvCxnSpPr>
            <a:stCxn id="29" idx="1"/>
            <a:endCxn id="12" idx="3"/>
          </p:cNvCxnSpPr>
          <p:nvPr/>
        </p:nvCxnSpPr>
        <p:spPr>
          <a:xfrm flipH="1">
            <a:off x="3440439" y="5083234"/>
            <a:ext cx="464200" cy="0"/>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23" name="Straight Arrow Connector 222"/>
          <p:cNvCxnSpPr>
            <a:stCxn id="56" idx="1"/>
            <a:endCxn id="54" idx="3"/>
          </p:cNvCxnSpPr>
          <p:nvPr/>
        </p:nvCxnSpPr>
        <p:spPr>
          <a:xfrm flipH="1">
            <a:off x="3440439" y="2417841"/>
            <a:ext cx="464200" cy="0"/>
          </a:xfrm>
          <a:prstGeom prst="straightConnector1">
            <a:avLst/>
          </a:prstGeom>
          <a:ln w="31750">
            <a:solidFill>
              <a:schemeClr val="tx1"/>
            </a:solidFill>
            <a:headEnd type="triangle" w="med" len="lg"/>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230" name="Straight Arrow Connector 229"/>
          <p:cNvCxnSpPr>
            <a:stCxn id="11" idx="2"/>
            <a:endCxn id="54" idx="0"/>
          </p:cNvCxnSpPr>
          <p:nvPr/>
        </p:nvCxnSpPr>
        <p:spPr>
          <a:xfrm>
            <a:off x="2720439" y="2168606"/>
            <a:ext cx="0" cy="105235"/>
          </a:xfrm>
          <a:prstGeom prst="straightConnector1">
            <a:avLst/>
          </a:prstGeom>
          <a:ln w="31750">
            <a:solidFill>
              <a:schemeClr val="tx1"/>
            </a:solidFill>
            <a:headEnd type="none" w="med" len="lg"/>
            <a:tailEnd type="none" w="med" len="lg"/>
          </a:ln>
          <a:effectLst/>
        </p:spPr>
        <p:style>
          <a:lnRef idx="2">
            <a:schemeClr val="accent1"/>
          </a:lnRef>
          <a:fillRef idx="0">
            <a:schemeClr val="accent1"/>
          </a:fillRef>
          <a:effectRef idx="1">
            <a:schemeClr val="accent1"/>
          </a:effectRef>
          <a:fontRef idx="minor">
            <a:schemeClr val="tx1"/>
          </a:fontRef>
        </p:style>
      </p:cxnSp>
      <p:sp>
        <p:nvSpPr>
          <p:cNvPr id="121" name="Rounded Rectangle 120"/>
          <p:cNvSpPr/>
          <p:nvPr/>
        </p:nvSpPr>
        <p:spPr bwMode="auto">
          <a:xfrm>
            <a:off x="7299555" y="794657"/>
            <a:ext cx="2404739" cy="5860142"/>
          </a:xfrm>
          <a:prstGeom prst="roundRect">
            <a:avLst>
              <a:gd name="adj" fmla="val 0"/>
            </a:avLst>
          </a:prstGeom>
          <a:solidFill>
            <a:srgbClr val="808082">
              <a:alpha val="40000"/>
            </a:srgbClr>
          </a:solidFill>
          <a:ln w="28575" cap="flat" cmpd="sng" algn="ctr">
            <a:noFill/>
            <a:prstDash val="solid"/>
            <a:round/>
            <a:headEnd type="none" w="med" len="med"/>
            <a:tailEnd type="none" w="med" len="med"/>
          </a:ln>
          <a:effectLst/>
        </p:spPr>
        <p:txBody>
          <a:bodyPr lIns="121944" tIns="60972" rIns="121944" bIns="60972"/>
          <a:lstStyle/>
          <a:p>
            <a:pPr algn="ctr"/>
            <a:r>
              <a:rPr lang="de-DE" sz="1600" b="1" kern="0" dirty="0">
                <a:solidFill>
                  <a:srgbClr val="000000"/>
                </a:solidFill>
                <a:latin typeface="Calibri" panose="020F0502020204030204" pitchFamily="34" charset="0"/>
                <a:ea typeface="ＭＳ Ｐゴシック" pitchFamily="34" charset="-128"/>
                <a:cs typeface="Calibri" panose="020F0502020204030204" pitchFamily="34" charset="0"/>
              </a:rPr>
              <a:t>Middleware</a:t>
            </a:r>
            <a:endParaRPr lang="en-GB" sz="1600" b="1" kern="0" dirty="0">
              <a:solidFill>
                <a:srgbClr val="000000"/>
              </a:solidFill>
              <a:latin typeface="Calibri" panose="020F0502020204030204" pitchFamily="34" charset="0"/>
              <a:ea typeface="ＭＳ Ｐゴシック" pitchFamily="34" charset="-128"/>
              <a:cs typeface="Calibri" panose="020F0502020204030204" pitchFamily="34" charset="0"/>
            </a:endParaRPr>
          </a:p>
        </p:txBody>
      </p:sp>
      <p:sp>
        <p:nvSpPr>
          <p:cNvPr id="123" name="Rounded Rectangle 122"/>
          <p:cNvSpPr/>
          <p:nvPr/>
        </p:nvSpPr>
        <p:spPr bwMode="auto">
          <a:xfrm>
            <a:off x="7455114" y="3751891"/>
            <a:ext cx="2134866" cy="288000"/>
          </a:xfrm>
          <a:prstGeom prst="roundRect">
            <a:avLst>
              <a:gd name="adj" fmla="val 0"/>
            </a:avLst>
          </a:prstGeom>
          <a:solidFill>
            <a:srgbClr val="00C3DC"/>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Graphics</a:t>
            </a:r>
            <a:endParaRPr lang="en-GB"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endParaRPr>
          </a:p>
        </p:txBody>
      </p:sp>
      <p:sp>
        <p:nvSpPr>
          <p:cNvPr id="124" name="Rounded Rectangle 123"/>
          <p:cNvSpPr/>
          <p:nvPr/>
        </p:nvSpPr>
        <p:spPr bwMode="auto">
          <a:xfrm>
            <a:off x="7455129" y="1491578"/>
            <a:ext cx="2134866" cy="288000"/>
          </a:xfrm>
          <a:prstGeom prst="roundRect">
            <a:avLst>
              <a:gd name="adj" fmla="val 0"/>
            </a:avLst>
          </a:prstGeom>
          <a:solidFill>
            <a:srgbClr val="00C3DC"/>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USB Device</a:t>
            </a:r>
            <a:endParaRPr lang="en-GB"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endParaRPr>
          </a:p>
        </p:txBody>
      </p:sp>
      <p:sp>
        <p:nvSpPr>
          <p:cNvPr id="126" name="Rounded Rectangle 125"/>
          <p:cNvSpPr/>
          <p:nvPr/>
        </p:nvSpPr>
        <p:spPr bwMode="auto">
          <a:xfrm>
            <a:off x="7455129" y="4934140"/>
            <a:ext cx="2134866" cy="288000"/>
          </a:xfrm>
          <a:prstGeom prst="roundRect">
            <a:avLst>
              <a:gd name="adj" fmla="val 0"/>
            </a:avLst>
          </a:prstGeom>
          <a:solidFill>
            <a:srgbClr val="00C3DC"/>
          </a:solidFill>
          <a:ln w="19050" cap="flat" cmpd="sng" algn="ctr">
            <a:noFill/>
            <a:prstDash val="solid"/>
            <a:round/>
            <a:headEnd type="none" w="med" len="med"/>
            <a:tailEnd type="none" w="med" len="med"/>
          </a:ln>
          <a:effectLst/>
        </p:spPr>
        <p:txBody>
          <a:bodyPr wrap="none" lIns="121944" tIns="60972" rIns="121944" bIns="60972" anchor="ctr"/>
          <a:lstStyle/>
          <a:p>
            <a:pPr algn="ctr" fontAlgn="auto">
              <a:spcBef>
                <a:spcPts val="0"/>
              </a:spcBef>
              <a:spcAft>
                <a:spcPts val="0"/>
              </a:spcAft>
              <a:defRPr/>
            </a:pPr>
            <a:r>
              <a:rPr lang="de-DE" sz="1500" b="1" kern="0" dirty="0">
                <a:solidFill>
                  <a:srgbClr val="FDFDFD"/>
                </a:solidFill>
                <a:latin typeface="Calibri" panose="020F0502020204030204" pitchFamily="34" charset="0"/>
                <a:ea typeface="MS PGothic" pitchFamily="34" charset="-128"/>
                <a:cs typeface="Calibri" panose="020F0502020204030204" pitchFamily="34" charset="0"/>
              </a:rPr>
              <a:t>File System</a:t>
            </a:r>
          </a:p>
        </p:txBody>
      </p:sp>
      <p:sp>
        <p:nvSpPr>
          <p:cNvPr id="131" name="Rounded Rectangle 130"/>
          <p:cNvSpPr/>
          <p:nvPr/>
        </p:nvSpPr>
        <p:spPr bwMode="auto">
          <a:xfrm>
            <a:off x="7455129" y="2267526"/>
            <a:ext cx="2134866" cy="288000"/>
          </a:xfrm>
          <a:prstGeom prst="roundRect">
            <a:avLst>
              <a:gd name="adj" fmla="val 0"/>
            </a:avLst>
          </a:prstGeom>
          <a:solidFill>
            <a:srgbClr val="00C3DC"/>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TCP/IP Networking</a:t>
            </a:r>
          </a:p>
        </p:txBody>
      </p:sp>
      <p:sp>
        <p:nvSpPr>
          <p:cNvPr id="133" name="Rounded Rectangle 132"/>
          <p:cNvSpPr/>
          <p:nvPr/>
        </p:nvSpPr>
        <p:spPr bwMode="auto">
          <a:xfrm>
            <a:off x="7455129" y="5721823"/>
            <a:ext cx="2134866" cy="288000"/>
          </a:xfrm>
          <a:prstGeom prst="roundRect">
            <a:avLst>
              <a:gd name="adj" fmla="val 0"/>
            </a:avLst>
          </a:prstGeom>
          <a:solidFill>
            <a:srgbClr val="00C3DC"/>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USB Host</a:t>
            </a:r>
            <a:endParaRPr lang="en-GB"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endParaRPr>
          </a:p>
        </p:txBody>
      </p:sp>
      <p:cxnSp>
        <p:nvCxnSpPr>
          <p:cNvPr id="135" name="Straight Arrow Connector 134"/>
          <p:cNvCxnSpPr>
            <a:stCxn id="124" idx="1"/>
            <a:endCxn id="31" idx="3"/>
          </p:cNvCxnSpPr>
          <p:nvPr/>
        </p:nvCxnSpPr>
        <p:spPr>
          <a:xfrm flipH="1">
            <a:off x="6785945" y="1635578"/>
            <a:ext cx="669184" cy="1686"/>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36" name="Straight Arrow Connector 135"/>
          <p:cNvCxnSpPr>
            <a:stCxn id="131" idx="1"/>
            <a:endCxn id="33" idx="3"/>
          </p:cNvCxnSpPr>
          <p:nvPr/>
        </p:nvCxnSpPr>
        <p:spPr>
          <a:xfrm flipH="1" flipV="1">
            <a:off x="6785951" y="2024628"/>
            <a:ext cx="669178" cy="386898"/>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38" name="Straight Arrow Connector 137"/>
          <p:cNvCxnSpPr>
            <a:stCxn id="131" idx="1"/>
            <a:endCxn id="55" idx="3"/>
          </p:cNvCxnSpPr>
          <p:nvPr/>
        </p:nvCxnSpPr>
        <p:spPr>
          <a:xfrm flipH="1">
            <a:off x="6784356" y="2411526"/>
            <a:ext cx="670773" cy="6315"/>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69" name="Straight Arrow Connector 168"/>
          <p:cNvCxnSpPr>
            <a:stCxn id="123" idx="1"/>
            <a:endCxn id="24" idx="3"/>
          </p:cNvCxnSpPr>
          <p:nvPr/>
        </p:nvCxnSpPr>
        <p:spPr>
          <a:xfrm flipH="1" flipV="1">
            <a:off x="6784351" y="3889038"/>
            <a:ext cx="670763" cy="6853"/>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72" name="Straight Arrow Connector 171"/>
          <p:cNvCxnSpPr>
            <a:stCxn id="126" idx="1"/>
            <a:endCxn id="27" idx="3"/>
          </p:cNvCxnSpPr>
          <p:nvPr/>
        </p:nvCxnSpPr>
        <p:spPr>
          <a:xfrm flipH="1">
            <a:off x="6785951" y="5078140"/>
            <a:ext cx="669178" cy="331"/>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88" name="Straight Arrow Connector 187"/>
          <p:cNvCxnSpPr>
            <a:stCxn id="133" idx="1"/>
            <a:endCxn id="34" idx="3"/>
          </p:cNvCxnSpPr>
          <p:nvPr/>
        </p:nvCxnSpPr>
        <p:spPr>
          <a:xfrm flipH="1">
            <a:off x="6784352" y="5865823"/>
            <a:ext cx="670777" cy="3838"/>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87" name="Straight Arrow Connector 186">
            <a:extLst>
              <a:ext uri="{FF2B5EF4-FFF2-40B4-BE49-F238E27FC236}">
                <a16:creationId xmlns:a16="http://schemas.microsoft.com/office/drawing/2014/main" id="{D298304B-349A-431D-A22A-D8D84547A855}"/>
              </a:ext>
            </a:extLst>
          </p:cNvPr>
          <p:cNvCxnSpPr>
            <a:cxnSpLocks/>
            <a:stCxn id="131" idx="1"/>
            <a:endCxn id="100" idx="3"/>
          </p:cNvCxnSpPr>
          <p:nvPr/>
        </p:nvCxnSpPr>
        <p:spPr>
          <a:xfrm flipH="1">
            <a:off x="6784356" y="2411526"/>
            <a:ext cx="670773" cy="399528"/>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90" name="Straight Arrow Connector 189">
            <a:extLst>
              <a:ext uri="{FF2B5EF4-FFF2-40B4-BE49-F238E27FC236}">
                <a16:creationId xmlns:a16="http://schemas.microsoft.com/office/drawing/2014/main" id="{E0520F73-C464-45F1-A303-6CCF8B55C0DA}"/>
              </a:ext>
            </a:extLst>
          </p:cNvPr>
          <p:cNvCxnSpPr>
            <a:cxnSpLocks/>
            <a:stCxn id="126" idx="1"/>
            <a:endCxn id="103" idx="3"/>
          </p:cNvCxnSpPr>
          <p:nvPr/>
        </p:nvCxnSpPr>
        <p:spPr>
          <a:xfrm flipH="1" flipV="1">
            <a:off x="6785951" y="4680495"/>
            <a:ext cx="669178" cy="397645"/>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99" name="Straight Arrow Connector 198">
            <a:extLst>
              <a:ext uri="{FF2B5EF4-FFF2-40B4-BE49-F238E27FC236}">
                <a16:creationId xmlns:a16="http://schemas.microsoft.com/office/drawing/2014/main" id="{6AD099BF-1BF2-450E-8DBA-E0B74C128039}"/>
              </a:ext>
            </a:extLst>
          </p:cNvPr>
          <p:cNvCxnSpPr>
            <a:cxnSpLocks/>
            <a:endCxn id="28" idx="3"/>
          </p:cNvCxnSpPr>
          <p:nvPr/>
        </p:nvCxnSpPr>
        <p:spPr>
          <a:xfrm flipH="1">
            <a:off x="6784353" y="5078140"/>
            <a:ext cx="670762" cy="398307"/>
          </a:xfrm>
          <a:prstGeom prst="straightConnector1">
            <a:avLst/>
          </a:prstGeom>
          <a:ln w="31750">
            <a:solidFill>
              <a:schemeClr val="tx1"/>
            </a:solidFill>
            <a:tailEnd type="triangle" w="med" len="lg"/>
          </a:ln>
          <a:effectLst/>
        </p:spPr>
        <p:style>
          <a:lnRef idx="2">
            <a:schemeClr val="accent1"/>
          </a:lnRef>
          <a:fillRef idx="0">
            <a:schemeClr val="accent1"/>
          </a:fillRef>
          <a:effectRef idx="1">
            <a:schemeClr val="accent1"/>
          </a:effectRef>
          <a:fontRef idx="minor">
            <a:schemeClr val="tx1"/>
          </a:fontRef>
        </p:style>
      </p:cxnSp>
      <p:sp>
        <p:nvSpPr>
          <p:cNvPr id="200" name="Rounded Rectangle 95">
            <a:extLst>
              <a:ext uri="{FF2B5EF4-FFF2-40B4-BE49-F238E27FC236}">
                <a16:creationId xmlns:a16="http://schemas.microsoft.com/office/drawing/2014/main" id="{C30DCE2F-F12A-40C5-8BB6-09084A5A2663}"/>
              </a:ext>
            </a:extLst>
          </p:cNvPr>
          <p:cNvSpPr/>
          <p:nvPr/>
        </p:nvSpPr>
        <p:spPr bwMode="auto">
          <a:xfrm>
            <a:off x="3904633" y="3213768"/>
            <a:ext cx="1944687" cy="288000"/>
          </a:xfrm>
          <a:prstGeom prst="roundRect">
            <a:avLst>
              <a:gd name="adj" fmla="val 0"/>
            </a:avLst>
          </a:prstGeom>
          <a:solidFill>
            <a:srgbClr val="00A960"/>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5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WiFi Driver</a:t>
            </a:r>
          </a:p>
        </p:txBody>
      </p:sp>
      <p:cxnSp>
        <p:nvCxnSpPr>
          <p:cNvPr id="203" name="Straight Arrow Connector 202">
            <a:extLst>
              <a:ext uri="{FF2B5EF4-FFF2-40B4-BE49-F238E27FC236}">
                <a16:creationId xmlns:a16="http://schemas.microsoft.com/office/drawing/2014/main" id="{DA398994-8A9A-421D-931C-3038175A2E9B}"/>
              </a:ext>
            </a:extLst>
          </p:cNvPr>
          <p:cNvCxnSpPr>
            <a:cxnSpLocks/>
            <a:stCxn id="96" idx="2"/>
            <a:endCxn id="200" idx="0"/>
          </p:cNvCxnSpPr>
          <p:nvPr/>
        </p:nvCxnSpPr>
        <p:spPr>
          <a:xfrm flipH="1">
            <a:off x="4876977" y="2955054"/>
            <a:ext cx="2" cy="258714"/>
          </a:xfrm>
          <a:prstGeom prst="straightConnector1">
            <a:avLst/>
          </a:prstGeom>
          <a:ln w="31750">
            <a:solidFill>
              <a:schemeClr val="tx1"/>
            </a:solidFill>
            <a:headEnd type="triangle" w="med" len="med"/>
            <a:tailEnd type="triangle" w="med" len="med"/>
          </a:ln>
          <a:effectLst/>
        </p:spPr>
        <p:style>
          <a:lnRef idx="2">
            <a:schemeClr val="accent1"/>
          </a:lnRef>
          <a:fillRef idx="0">
            <a:schemeClr val="accent1"/>
          </a:fillRef>
          <a:effectRef idx="1">
            <a:schemeClr val="accent1"/>
          </a:effectRef>
          <a:fontRef idx="minor">
            <a:schemeClr val="tx1"/>
          </a:fontRef>
        </p:style>
      </p:cxnSp>
      <p:sp>
        <p:nvSpPr>
          <p:cNvPr id="206" name="Rectangle 205">
            <a:extLst>
              <a:ext uri="{FF2B5EF4-FFF2-40B4-BE49-F238E27FC236}">
                <a16:creationId xmlns:a16="http://schemas.microsoft.com/office/drawing/2014/main" id="{1D7E0A96-4E42-4E5D-8DDC-49F032C8DFD3}"/>
              </a:ext>
            </a:extLst>
          </p:cNvPr>
          <p:cNvSpPr/>
          <p:nvPr/>
        </p:nvSpPr>
        <p:spPr bwMode="auto">
          <a:xfrm>
            <a:off x="5847725" y="3253307"/>
            <a:ext cx="936625" cy="207962"/>
          </a:xfrm>
          <a:prstGeom prst="rect">
            <a:avLst/>
          </a:prstGeom>
          <a:solidFill>
            <a:srgbClr val="CCEDDF"/>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200" dirty="0">
                <a:solidFill>
                  <a:schemeClr val="tx1"/>
                </a:solidFill>
                <a:latin typeface="Calibri" panose="020F0502020204030204" pitchFamily="34" charset="0"/>
                <a:cs typeface="Calibri" panose="020F0502020204030204" pitchFamily="34" charset="0"/>
              </a:rPr>
              <a:t>WIFI0</a:t>
            </a:r>
            <a:endParaRPr lang="en-GB" sz="1200" dirty="0">
              <a:solidFill>
                <a:schemeClr val="tx1"/>
              </a:solidFill>
              <a:latin typeface="Calibri" panose="020F0502020204030204" pitchFamily="34" charset="0"/>
              <a:cs typeface="Calibri" panose="020F0502020204030204" pitchFamily="34" charset="0"/>
            </a:endParaRPr>
          </a:p>
        </p:txBody>
      </p:sp>
      <p:cxnSp>
        <p:nvCxnSpPr>
          <p:cNvPr id="208" name="Straight Arrow Connector 207">
            <a:extLst>
              <a:ext uri="{FF2B5EF4-FFF2-40B4-BE49-F238E27FC236}">
                <a16:creationId xmlns:a16="http://schemas.microsoft.com/office/drawing/2014/main" id="{39F779A1-1DC9-4B98-B19A-CAEB36D31B18}"/>
              </a:ext>
            </a:extLst>
          </p:cNvPr>
          <p:cNvCxnSpPr>
            <a:cxnSpLocks/>
            <a:stCxn id="131" idx="1"/>
            <a:endCxn id="206" idx="3"/>
          </p:cNvCxnSpPr>
          <p:nvPr/>
        </p:nvCxnSpPr>
        <p:spPr>
          <a:xfrm flipH="1">
            <a:off x="6784350" y="2411526"/>
            <a:ext cx="670779" cy="945762"/>
          </a:xfrm>
          <a:prstGeom prst="straightConnector1">
            <a:avLst/>
          </a:prstGeom>
          <a:ln w="31750">
            <a:solidFill>
              <a:schemeClr val="tx1"/>
            </a:solidFill>
            <a:prstDash val="sysDash"/>
            <a:tailEnd type="triangle" w="med" len="lg"/>
          </a:ln>
          <a:effectLst/>
        </p:spPr>
        <p:style>
          <a:lnRef idx="2">
            <a:schemeClr val="accent1"/>
          </a:lnRef>
          <a:fillRef idx="0">
            <a:schemeClr val="accent1"/>
          </a:fillRef>
          <a:effectRef idx="1">
            <a:schemeClr val="accent1"/>
          </a:effectRef>
          <a:fontRef idx="minor">
            <a:schemeClr val="tx1"/>
          </a:fontRef>
        </p:style>
      </p:cxnSp>
      <p:cxnSp>
        <p:nvCxnSpPr>
          <p:cNvPr id="125" name="Straight Arrow Connector 124">
            <a:extLst>
              <a:ext uri="{FF2B5EF4-FFF2-40B4-BE49-F238E27FC236}">
                <a16:creationId xmlns:a16="http://schemas.microsoft.com/office/drawing/2014/main" id="{B1A3C41E-9002-491A-B308-429E586C8F83}"/>
              </a:ext>
            </a:extLst>
          </p:cNvPr>
          <p:cNvCxnSpPr>
            <a:cxnSpLocks/>
            <a:stCxn id="26" idx="0"/>
            <a:endCxn id="200" idx="2"/>
          </p:cNvCxnSpPr>
          <p:nvPr/>
        </p:nvCxnSpPr>
        <p:spPr>
          <a:xfrm flipH="1" flipV="1">
            <a:off x="4876977" y="3501768"/>
            <a:ext cx="1" cy="257827"/>
          </a:xfrm>
          <a:prstGeom prst="straightConnector1">
            <a:avLst/>
          </a:prstGeom>
          <a:ln w="31750">
            <a:solidFill>
              <a:schemeClr val="tx1"/>
            </a:solidFill>
            <a:headEnd type="triangle" w="med" len="med"/>
            <a:tailEnd type="triangle" w="med" len="med"/>
          </a:ln>
          <a:effectLst/>
        </p:spPr>
        <p:style>
          <a:lnRef idx="2">
            <a:schemeClr val="accent1"/>
          </a:lnRef>
          <a:fillRef idx="0">
            <a:schemeClr val="accent1"/>
          </a:fillRef>
          <a:effectRef idx="1">
            <a:schemeClr val="accent1"/>
          </a:effectRef>
          <a:fontRef idx="minor">
            <a:schemeClr val="tx1"/>
          </a:fontRef>
        </p:style>
      </p:cxnSp>
      <p:sp>
        <p:nvSpPr>
          <p:cNvPr id="5" name="TextBox 4">
            <a:extLst>
              <a:ext uri="{FF2B5EF4-FFF2-40B4-BE49-F238E27FC236}">
                <a16:creationId xmlns:a16="http://schemas.microsoft.com/office/drawing/2014/main" id="{38A38BB5-69AB-40F2-A84D-BA4FE2EF22BB}"/>
              </a:ext>
            </a:extLst>
          </p:cNvPr>
          <p:cNvSpPr txBox="1"/>
          <p:nvPr/>
        </p:nvSpPr>
        <p:spPr>
          <a:xfrm>
            <a:off x="7108867" y="2918673"/>
            <a:ext cx="710513" cy="218484"/>
          </a:xfrm>
          <a:prstGeom prst="rect">
            <a:avLst/>
          </a:prstGeom>
        </p:spPr>
        <p:txBody>
          <a:bodyPr vert="horz" wrap="square" lIns="0" tIns="0" rIns="0" bIns="0" rtlCol="0" anchor="t">
            <a:normAutofit/>
          </a:bodyPr>
          <a:lstStyle/>
          <a:p>
            <a:r>
              <a:rPr lang="en-US" sz="1400" dirty="0">
                <a:latin typeface="Calibri" panose="020F0502020204030204" pitchFamily="34" charset="0"/>
                <a:cs typeface="Calibri" panose="020F0502020204030204" pitchFamily="34" charset="0"/>
              </a:rPr>
              <a:t>see note</a:t>
            </a:r>
            <a:endParaRPr lang="en-GB" sz="14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724953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 name="Rectangle 147">
            <a:extLst>
              <a:ext uri="{FF2B5EF4-FFF2-40B4-BE49-F238E27FC236}">
                <a16:creationId xmlns:a16="http://schemas.microsoft.com/office/drawing/2014/main" id="{EF1A8983-451E-4FCB-9C4B-B85D81DC79EB}"/>
              </a:ext>
            </a:extLst>
          </p:cNvPr>
          <p:cNvSpPr/>
          <p:nvPr/>
        </p:nvSpPr>
        <p:spPr>
          <a:xfrm>
            <a:off x="110464" y="871442"/>
            <a:ext cx="11813557" cy="2798432"/>
          </a:xfrm>
          <a:prstGeom prst="rect">
            <a:avLst/>
          </a:prstGeom>
          <a:solidFill>
            <a:schemeClr val="bg1"/>
          </a:solidFill>
          <a:ln>
            <a:solidFill>
              <a:schemeClr val="accent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DE"/>
          </a:p>
        </p:txBody>
      </p:sp>
      <p:sp>
        <p:nvSpPr>
          <p:cNvPr id="4" name="Rounded Rectangle 3">
            <a:extLst>
              <a:ext uri="{FF2B5EF4-FFF2-40B4-BE49-F238E27FC236}">
                <a16:creationId xmlns:a16="http://schemas.microsoft.com/office/drawing/2014/main" id="{42611988-3B36-ED23-74C7-CD79BEE958BA}"/>
              </a:ext>
            </a:extLst>
          </p:cNvPr>
          <p:cNvSpPr/>
          <p:nvPr/>
        </p:nvSpPr>
        <p:spPr bwMode="auto">
          <a:xfrm>
            <a:off x="9894316" y="1429256"/>
            <a:ext cx="900000" cy="288000"/>
          </a:xfrm>
          <a:prstGeom prst="roundRect">
            <a:avLst>
              <a:gd name="adj" fmla="val 0"/>
            </a:avLst>
          </a:prstGeom>
          <a:solidFill>
            <a:srgbClr val="0091BD"/>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Graphics</a:t>
            </a:r>
            <a:endParaRPr lang="en-GB"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endParaRPr>
          </a:p>
        </p:txBody>
      </p:sp>
      <p:sp>
        <p:nvSpPr>
          <p:cNvPr id="5" name="Rounded Rectangle 4">
            <a:extLst>
              <a:ext uri="{FF2B5EF4-FFF2-40B4-BE49-F238E27FC236}">
                <a16:creationId xmlns:a16="http://schemas.microsoft.com/office/drawing/2014/main" id="{41560457-1854-5E21-74A3-C5BF6C4AA3FB}"/>
              </a:ext>
            </a:extLst>
          </p:cNvPr>
          <p:cNvSpPr/>
          <p:nvPr/>
        </p:nvSpPr>
        <p:spPr bwMode="auto">
          <a:xfrm>
            <a:off x="2377093" y="1429256"/>
            <a:ext cx="900000" cy="288000"/>
          </a:xfrm>
          <a:prstGeom prst="roundRect">
            <a:avLst>
              <a:gd name="adj" fmla="val 0"/>
            </a:avLst>
          </a:prstGeom>
          <a:solidFill>
            <a:srgbClr val="0091BD"/>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USB Device</a:t>
            </a:r>
            <a:endParaRPr lang="en-GB"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endParaRPr>
          </a:p>
        </p:txBody>
      </p:sp>
      <p:sp>
        <p:nvSpPr>
          <p:cNvPr id="6" name="Rounded Rectangle 5">
            <a:extLst>
              <a:ext uri="{FF2B5EF4-FFF2-40B4-BE49-F238E27FC236}">
                <a16:creationId xmlns:a16="http://schemas.microsoft.com/office/drawing/2014/main" id="{A685A6A0-21B1-2A4B-BE7C-547C84A7B76B}"/>
              </a:ext>
            </a:extLst>
          </p:cNvPr>
          <p:cNvSpPr/>
          <p:nvPr/>
        </p:nvSpPr>
        <p:spPr bwMode="auto">
          <a:xfrm>
            <a:off x="7790739" y="1429256"/>
            <a:ext cx="2013089" cy="288000"/>
          </a:xfrm>
          <a:prstGeom prst="roundRect">
            <a:avLst>
              <a:gd name="adj" fmla="val 0"/>
            </a:avLst>
          </a:prstGeom>
          <a:solidFill>
            <a:srgbClr val="0091BD"/>
          </a:solidFill>
          <a:ln w="19050" cap="flat" cmpd="sng" algn="ctr">
            <a:noFill/>
            <a:prstDash val="solid"/>
            <a:round/>
            <a:headEnd type="none" w="med" len="med"/>
            <a:tailEnd type="none" w="med" len="med"/>
          </a:ln>
          <a:effectLst/>
        </p:spPr>
        <p:txBody>
          <a:bodyPr wrap="none" lIns="121944" tIns="60972" rIns="121944" bIns="60972" anchor="ctr"/>
          <a:lstStyle/>
          <a:p>
            <a:pPr algn="ctr" fontAlgn="auto">
              <a:spcBef>
                <a:spcPts val="0"/>
              </a:spcBef>
              <a:spcAft>
                <a:spcPts val="0"/>
              </a:spcAft>
              <a:defRPr/>
            </a:pPr>
            <a:r>
              <a:rPr lang="de-DE" sz="1400" b="1" kern="0" dirty="0">
                <a:solidFill>
                  <a:srgbClr val="FDFDFD"/>
                </a:solidFill>
                <a:latin typeface="Calibri" panose="020F0502020204030204" pitchFamily="34" charset="0"/>
                <a:ea typeface="MS PGothic" pitchFamily="34" charset="-128"/>
                <a:cs typeface="Calibri" panose="020F0502020204030204" pitchFamily="34" charset="0"/>
              </a:rPr>
              <a:t>File System</a:t>
            </a:r>
          </a:p>
        </p:txBody>
      </p:sp>
      <p:sp>
        <p:nvSpPr>
          <p:cNvPr id="7" name="Rounded Rectangle 6">
            <a:extLst>
              <a:ext uri="{FF2B5EF4-FFF2-40B4-BE49-F238E27FC236}">
                <a16:creationId xmlns:a16="http://schemas.microsoft.com/office/drawing/2014/main" id="{0790D936-5EDB-0A14-98C4-60665492C181}"/>
              </a:ext>
            </a:extLst>
          </p:cNvPr>
          <p:cNvSpPr/>
          <p:nvPr/>
        </p:nvSpPr>
        <p:spPr bwMode="auto">
          <a:xfrm>
            <a:off x="4372242" y="1429256"/>
            <a:ext cx="3317267" cy="288000"/>
          </a:xfrm>
          <a:prstGeom prst="roundRect">
            <a:avLst>
              <a:gd name="adj" fmla="val 0"/>
            </a:avLst>
          </a:prstGeom>
          <a:solidFill>
            <a:srgbClr val="0091BD"/>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Networking</a:t>
            </a:r>
          </a:p>
        </p:txBody>
      </p:sp>
      <p:sp>
        <p:nvSpPr>
          <p:cNvPr id="8" name="Rounded Rectangle 7">
            <a:extLst>
              <a:ext uri="{FF2B5EF4-FFF2-40B4-BE49-F238E27FC236}">
                <a16:creationId xmlns:a16="http://schemas.microsoft.com/office/drawing/2014/main" id="{69C3C3CD-0176-A3C8-E47E-D97886D02695}"/>
              </a:ext>
            </a:extLst>
          </p:cNvPr>
          <p:cNvSpPr/>
          <p:nvPr/>
        </p:nvSpPr>
        <p:spPr bwMode="auto">
          <a:xfrm>
            <a:off x="3371011" y="1429256"/>
            <a:ext cx="900000" cy="288000"/>
          </a:xfrm>
          <a:prstGeom prst="roundRect">
            <a:avLst>
              <a:gd name="adj" fmla="val 0"/>
            </a:avLst>
          </a:prstGeom>
          <a:solidFill>
            <a:srgbClr val="0091BD"/>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USB Host</a:t>
            </a:r>
            <a:endParaRPr lang="en-GB"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endParaRPr>
          </a:p>
        </p:txBody>
      </p:sp>
      <p:sp>
        <p:nvSpPr>
          <p:cNvPr id="9" name="Rounded Rectangle 8">
            <a:extLst>
              <a:ext uri="{FF2B5EF4-FFF2-40B4-BE49-F238E27FC236}">
                <a16:creationId xmlns:a16="http://schemas.microsoft.com/office/drawing/2014/main" id="{8B463F3E-3724-5192-F2E8-861F5E155D81}"/>
              </a:ext>
            </a:extLst>
          </p:cNvPr>
          <p:cNvSpPr/>
          <p:nvPr/>
        </p:nvSpPr>
        <p:spPr bwMode="auto">
          <a:xfrm>
            <a:off x="1383826" y="1429256"/>
            <a:ext cx="900000" cy="288000"/>
          </a:xfrm>
          <a:prstGeom prst="roundRect">
            <a:avLst>
              <a:gd name="adj" fmla="val 0"/>
            </a:avLst>
          </a:prstGeom>
          <a:solidFill>
            <a:srgbClr val="0091BD"/>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400" b="1" kern="0" dirty="0" err="1">
                <a:solidFill>
                  <a:sysClr val="window" lastClr="FFFFFF"/>
                </a:solidFill>
                <a:latin typeface="Calibri" panose="020F0502020204030204" pitchFamily="34" charset="0"/>
                <a:ea typeface="ＭＳ Ｐゴシック" pitchFamily="34" charset="-128"/>
                <a:cs typeface="Calibri" panose="020F0502020204030204" pitchFamily="34" charset="0"/>
              </a:rPr>
              <a:t>Generic</a:t>
            </a:r>
            <a:endParaRPr lang="en-GB"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endParaRPr>
          </a:p>
        </p:txBody>
      </p:sp>
      <p:sp>
        <p:nvSpPr>
          <p:cNvPr id="10" name="Rectangle 9">
            <a:extLst>
              <a:ext uri="{FF2B5EF4-FFF2-40B4-BE49-F238E27FC236}">
                <a16:creationId xmlns:a16="http://schemas.microsoft.com/office/drawing/2014/main" id="{41E64819-5585-43F5-BE77-30FEECF0CFCB}"/>
              </a:ext>
            </a:extLst>
          </p:cNvPr>
          <p:cNvSpPr/>
          <p:nvPr/>
        </p:nvSpPr>
        <p:spPr bwMode="auto">
          <a:xfrm>
            <a:off x="9894316" y="1836620"/>
            <a:ext cx="900000" cy="216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dirty="0">
                <a:solidFill>
                  <a:schemeClr val="tx1"/>
                </a:solidFill>
                <a:latin typeface="Calibri" panose="020F0502020204030204" pitchFamily="34" charset="0"/>
                <a:cs typeface="Calibri" panose="020F0502020204030204" pitchFamily="34" charset="0"/>
              </a:rPr>
              <a:t>SPI0</a:t>
            </a:r>
            <a:endParaRPr lang="en-GB" sz="1100" dirty="0">
              <a:solidFill>
                <a:schemeClr val="tx1"/>
              </a:solidFill>
              <a:latin typeface="Calibri" panose="020F0502020204030204" pitchFamily="34" charset="0"/>
              <a:cs typeface="Calibri" panose="020F0502020204030204" pitchFamily="34" charset="0"/>
            </a:endParaRPr>
          </a:p>
        </p:txBody>
      </p:sp>
      <p:sp>
        <p:nvSpPr>
          <p:cNvPr id="11" name="Rectangle 10">
            <a:extLst>
              <a:ext uri="{FF2B5EF4-FFF2-40B4-BE49-F238E27FC236}">
                <a16:creationId xmlns:a16="http://schemas.microsoft.com/office/drawing/2014/main" id="{0F27AE60-071B-007A-5058-46E39299D239}"/>
              </a:ext>
            </a:extLst>
          </p:cNvPr>
          <p:cNvSpPr/>
          <p:nvPr/>
        </p:nvSpPr>
        <p:spPr bwMode="auto">
          <a:xfrm>
            <a:off x="8471584" y="1836620"/>
            <a:ext cx="648000" cy="216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dirty="0">
                <a:solidFill>
                  <a:schemeClr val="tx1"/>
                </a:solidFill>
                <a:latin typeface="Calibri" panose="020F0502020204030204" pitchFamily="34" charset="0"/>
                <a:cs typeface="Calibri" panose="020F0502020204030204" pitchFamily="34" charset="0"/>
              </a:rPr>
              <a:t>MCI0</a:t>
            </a:r>
            <a:endParaRPr lang="en-GB" sz="1100" dirty="0">
              <a:solidFill>
                <a:schemeClr val="tx1"/>
              </a:solidFill>
              <a:latin typeface="Calibri" panose="020F0502020204030204" pitchFamily="34" charset="0"/>
              <a:cs typeface="Calibri" panose="020F0502020204030204" pitchFamily="34" charset="0"/>
            </a:endParaRPr>
          </a:p>
        </p:txBody>
      </p:sp>
      <p:sp>
        <p:nvSpPr>
          <p:cNvPr id="12" name="Rectangle 11">
            <a:extLst>
              <a:ext uri="{FF2B5EF4-FFF2-40B4-BE49-F238E27FC236}">
                <a16:creationId xmlns:a16="http://schemas.microsoft.com/office/drawing/2014/main" id="{AF2D22C3-C5E8-A3F1-1358-721E503302ED}"/>
              </a:ext>
            </a:extLst>
          </p:cNvPr>
          <p:cNvSpPr/>
          <p:nvPr/>
        </p:nvSpPr>
        <p:spPr bwMode="auto">
          <a:xfrm>
            <a:off x="9165354" y="1836620"/>
            <a:ext cx="648000" cy="216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dirty="0">
                <a:solidFill>
                  <a:schemeClr val="tx1"/>
                </a:solidFill>
                <a:latin typeface="Calibri" panose="020F0502020204030204" pitchFamily="34" charset="0"/>
                <a:cs typeface="Calibri" panose="020F0502020204030204" pitchFamily="34" charset="0"/>
              </a:rPr>
              <a:t>NAND0</a:t>
            </a:r>
            <a:endParaRPr lang="en-GB" sz="1100" dirty="0">
              <a:solidFill>
                <a:schemeClr val="tx1"/>
              </a:solidFill>
              <a:latin typeface="Calibri" panose="020F0502020204030204" pitchFamily="34" charset="0"/>
              <a:cs typeface="Calibri" panose="020F0502020204030204" pitchFamily="34" charset="0"/>
            </a:endParaRPr>
          </a:p>
        </p:txBody>
      </p:sp>
      <p:sp>
        <p:nvSpPr>
          <p:cNvPr id="13" name="Rectangle 12">
            <a:extLst>
              <a:ext uri="{FF2B5EF4-FFF2-40B4-BE49-F238E27FC236}">
                <a16:creationId xmlns:a16="http://schemas.microsoft.com/office/drawing/2014/main" id="{3A98AF13-41AB-0A47-445E-082AAA5A5B90}"/>
              </a:ext>
            </a:extLst>
          </p:cNvPr>
          <p:cNvSpPr/>
          <p:nvPr/>
        </p:nvSpPr>
        <p:spPr bwMode="auto">
          <a:xfrm>
            <a:off x="2382530" y="1836620"/>
            <a:ext cx="900000" cy="216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dirty="0">
                <a:solidFill>
                  <a:schemeClr val="tx1"/>
                </a:solidFill>
                <a:latin typeface="Calibri" panose="020F0502020204030204" pitchFamily="34" charset="0"/>
                <a:cs typeface="Calibri" panose="020F0502020204030204" pitchFamily="34" charset="0"/>
              </a:rPr>
              <a:t>USBD0</a:t>
            </a:r>
            <a:endParaRPr lang="en-GB" sz="1100" dirty="0">
              <a:solidFill>
                <a:schemeClr val="tx1"/>
              </a:solidFill>
              <a:latin typeface="Calibri" panose="020F0502020204030204" pitchFamily="34" charset="0"/>
              <a:cs typeface="Calibri" panose="020F0502020204030204" pitchFamily="34" charset="0"/>
            </a:endParaRPr>
          </a:p>
        </p:txBody>
      </p:sp>
      <p:sp>
        <p:nvSpPr>
          <p:cNvPr id="15" name="Rectangle 14">
            <a:extLst>
              <a:ext uri="{FF2B5EF4-FFF2-40B4-BE49-F238E27FC236}">
                <a16:creationId xmlns:a16="http://schemas.microsoft.com/office/drawing/2014/main" id="{7ED3EFEB-529E-4678-E02F-747AD9D9116E}"/>
              </a:ext>
            </a:extLst>
          </p:cNvPr>
          <p:cNvSpPr/>
          <p:nvPr/>
        </p:nvSpPr>
        <p:spPr bwMode="auto">
          <a:xfrm>
            <a:off x="3376448" y="1836620"/>
            <a:ext cx="900000" cy="216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dirty="0">
                <a:solidFill>
                  <a:schemeClr val="tx1"/>
                </a:solidFill>
                <a:latin typeface="Calibri" panose="020F0502020204030204" pitchFamily="34" charset="0"/>
                <a:cs typeface="Calibri" panose="020F0502020204030204" pitchFamily="34" charset="0"/>
              </a:rPr>
              <a:t>USBH0</a:t>
            </a:r>
            <a:endParaRPr lang="en-GB" sz="1100" dirty="0">
              <a:solidFill>
                <a:schemeClr val="tx1"/>
              </a:solidFill>
              <a:latin typeface="Calibri" panose="020F0502020204030204" pitchFamily="34" charset="0"/>
              <a:cs typeface="Calibri" panose="020F0502020204030204" pitchFamily="34" charset="0"/>
            </a:endParaRPr>
          </a:p>
        </p:txBody>
      </p:sp>
      <p:sp>
        <p:nvSpPr>
          <p:cNvPr id="17" name="Rounded Rectangle 16">
            <a:extLst>
              <a:ext uri="{FF2B5EF4-FFF2-40B4-BE49-F238E27FC236}">
                <a16:creationId xmlns:a16="http://schemas.microsoft.com/office/drawing/2014/main" id="{124E1A72-1669-7DBD-EA23-0EB3287D7DD4}"/>
              </a:ext>
            </a:extLst>
          </p:cNvPr>
          <p:cNvSpPr/>
          <p:nvPr/>
        </p:nvSpPr>
        <p:spPr bwMode="auto">
          <a:xfrm>
            <a:off x="214143" y="1836620"/>
            <a:ext cx="1080000" cy="216000"/>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100" dirty="0">
                <a:solidFill>
                  <a:schemeClr val="tx1"/>
                </a:solidFill>
                <a:latin typeface="Calibri" panose="020F0502020204030204" pitchFamily="34" charset="0"/>
                <a:cs typeface="Calibri" panose="020F0502020204030204" pitchFamily="34" charset="0"/>
              </a:rPr>
              <a:t>Control Structs</a:t>
            </a:r>
            <a:endParaRPr lang="en-GB" sz="1100" dirty="0">
              <a:solidFill>
                <a:schemeClr val="tx1"/>
              </a:solidFill>
              <a:latin typeface="Calibri" panose="020F0502020204030204" pitchFamily="34" charset="0"/>
              <a:cs typeface="Calibri" panose="020F0502020204030204" pitchFamily="34" charset="0"/>
            </a:endParaRPr>
          </a:p>
        </p:txBody>
      </p:sp>
      <p:sp>
        <p:nvSpPr>
          <p:cNvPr id="19" name="Rectangle 18">
            <a:extLst>
              <a:ext uri="{FF2B5EF4-FFF2-40B4-BE49-F238E27FC236}">
                <a16:creationId xmlns:a16="http://schemas.microsoft.com/office/drawing/2014/main" id="{BB7E5760-201A-C685-300F-69FD778AD4E4}"/>
              </a:ext>
            </a:extLst>
          </p:cNvPr>
          <p:cNvSpPr/>
          <p:nvPr/>
        </p:nvSpPr>
        <p:spPr bwMode="auto">
          <a:xfrm>
            <a:off x="10884803" y="1836620"/>
            <a:ext cx="900000" cy="216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dirty="0">
                <a:solidFill>
                  <a:schemeClr val="tx1"/>
                </a:solidFill>
                <a:latin typeface="Calibri" panose="020F0502020204030204" pitchFamily="34" charset="0"/>
                <a:cs typeface="Calibri" panose="020F0502020204030204" pitchFamily="34" charset="0"/>
              </a:rPr>
              <a:t>CAN0</a:t>
            </a:r>
            <a:endParaRPr lang="en-GB" sz="1100" dirty="0">
              <a:solidFill>
                <a:schemeClr val="tx1"/>
              </a:solidFill>
              <a:latin typeface="Calibri" panose="020F0502020204030204" pitchFamily="34" charset="0"/>
              <a:cs typeface="Calibri" panose="020F0502020204030204" pitchFamily="34" charset="0"/>
            </a:endParaRPr>
          </a:p>
        </p:txBody>
      </p:sp>
      <p:sp>
        <p:nvSpPr>
          <p:cNvPr id="20" name="Rectangle 19">
            <a:extLst>
              <a:ext uri="{FF2B5EF4-FFF2-40B4-BE49-F238E27FC236}">
                <a16:creationId xmlns:a16="http://schemas.microsoft.com/office/drawing/2014/main" id="{8A5CB0E0-9721-0BB4-248E-37B29B704B52}"/>
              </a:ext>
            </a:extLst>
          </p:cNvPr>
          <p:cNvSpPr/>
          <p:nvPr/>
        </p:nvSpPr>
        <p:spPr bwMode="auto">
          <a:xfrm>
            <a:off x="7777814" y="1836620"/>
            <a:ext cx="648000" cy="216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sz="1100" dirty="0">
                <a:solidFill>
                  <a:schemeClr val="tx1"/>
                </a:solidFill>
                <a:latin typeface="Calibri" panose="020F0502020204030204" pitchFamily="34" charset="0"/>
                <a:cs typeface="Calibri" panose="020F0502020204030204" pitchFamily="34" charset="0"/>
              </a:rPr>
              <a:t>SPI1</a:t>
            </a:r>
          </a:p>
        </p:txBody>
      </p:sp>
      <p:sp>
        <p:nvSpPr>
          <p:cNvPr id="14" name="Rectangle 13">
            <a:extLst>
              <a:ext uri="{FF2B5EF4-FFF2-40B4-BE49-F238E27FC236}">
                <a16:creationId xmlns:a16="http://schemas.microsoft.com/office/drawing/2014/main" id="{64242524-24CF-DF65-519D-DA768C403A54}"/>
              </a:ext>
            </a:extLst>
          </p:cNvPr>
          <p:cNvSpPr/>
          <p:nvPr/>
        </p:nvSpPr>
        <p:spPr bwMode="auto">
          <a:xfrm>
            <a:off x="4361419" y="1836620"/>
            <a:ext cx="900000" cy="216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dirty="0">
                <a:solidFill>
                  <a:schemeClr val="tx1"/>
                </a:solidFill>
                <a:latin typeface="Calibri" panose="020F0502020204030204" pitchFamily="34" charset="0"/>
                <a:cs typeface="Calibri" panose="020F0502020204030204" pitchFamily="34" charset="0"/>
              </a:rPr>
              <a:t>ETH_PHY0</a:t>
            </a:r>
            <a:endParaRPr lang="en-GB" sz="1100" dirty="0">
              <a:solidFill>
                <a:schemeClr val="tx1"/>
              </a:solidFill>
              <a:latin typeface="Calibri" panose="020F0502020204030204" pitchFamily="34" charset="0"/>
              <a:cs typeface="Calibri" panose="020F0502020204030204" pitchFamily="34" charset="0"/>
            </a:endParaRPr>
          </a:p>
        </p:txBody>
      </p:sp>
      <p:sp>
        <p:nvSpPr>
          <p:cNvPr id="16" name="Rectangle 15">
            <a:extLst>
              <a:ext uri="{FF2B5EF4-FFF2-40B4-BE49-F238E27FC236}">
                <a16:creationId xmlns:a16="http://schemas.microsoft.com/office/drawing/2014/main" id="{C07C5AD1-F717-C30C-33AF-DC7E284815A6}"/>
              </a:ext>
            </a:extLst>
          </p:cNvPr>
          <p:cNvSpPr/>
          <p:nvPr/>
        </p:nvSpPr>
        <p:spPr bwMode="auto">
          <a:xfrm>
            <a:off x="5316334" y="1836620"/>
            <a:ext cx="900000" cy="216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dirty="0">
                <a:solidFill>
                  <a:schemeClr val="tx1"/>
                </a:solidFill>
                <a:latin typeface="Calibri" panose="020F0502020204030204" pitchFamily="34" charset="0"/>
                <a:cs typeface="Calibri" panose="020F0502020204030204" pitchFamily="34" charset="0"/>
              </a:rPr>
              <a:t>ETH_MAC0</a:t>
            </a:r>
            <a:endParaRPr lang="en-GB" sz="1100" dirty="0">
              <a:solidFill>
                <a:schemeClr val="tx1"/>
              </a:solidFill>
              <a:latin typeface="Calibri" panose="020F0502020204030204" pitchFamily="34" charset="0"/>
              <a:cs typeface="Calibri" panose="020F0502020204030204" pitchFamily="34" charset="0"/>
            </a:endParaRPr>
          </a:p>
        </p:txBody>
      </p:sp>
      <p:sp>
        <p:nvSpPr>
          <p:cNvPr id="18" name="Rectangle 17">
            <a:extLst>
              <a:ext uri="{FF2B5EF4-FFF2-40B4-BE49-F238E27FC236}">
                <a16:creationId xmlns:a16="http://schemas.microsoft.com/office/drawing/2014/main" id="{9A517320-8932-8EB2-CCCA-9F57A6A571AF}"/>
              </a:ext>
            </a:extLst>
          </p:cNvPr>
          <p:cNvSpPr/>
          <p:nvPr/>
        </p:nvSpPr>
        <p:spPr bwMode="auto">
          <a:xfrm>
            <a:off x="6271249" y="1836620"/>
            <a:ext cx="684000" cy="216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dirty="0">
                <a:solidFill>
                  <a:schemeClr val="tx1"/>
                </a:solidFill>
                <a:latin typeface="Calibri" panose="020F0502020204030204" pitchFamily="34" charset="0"/>
                <a:cs typeface="Calibri" panose="020F0502020204030204" pitchFamily="34" charset="0"/>
              </a:rPr>
              <a:t>USART0</a:t>
            </a:r>
            <a:endParaRPr lang="en-GB" sz="1100" dirty="0">
              <a:solidFill>
                <a:schemeClr val="tx1"/>
              </a:solidFill>
              <a:latin typeface="Calibri" panose="020F0502020204030204" pitchFamily="34" charset="0"/>
              <a:cs typeface="Calibri" panose="020F0502020204030204" pitchFamily="34" charset="0"/>
            </a:endParaRPr>
          </a:p>
        </p:txBody>
      </p:sp>
      <p:sp>
        <p:nvSpPr>
          <p:cNvPr id="21" name="Rectangle 20">
            <a:extLst>
              <a:ext uri="{FF2B5EF4-FFF2-40B4-BE49-F238E27FC236}">
                <a16:creationId xmlns:a16="http://schemas.microsoft.com/office/drawing/2014/main" id="{233F70DA-84E7-895D-CB1C-7C3664B4AC0A}"/>
              </a:ext>
            </a:extLst>
          </p:cNvPr>
          <p:cNvSpPr/>
          <p:nvPr/>
        </p:nvSpPr>
        <p:spPr bwMode="auto">
          <a:xfrm>
            <a:off x="7010164" y="1836620"/>
            <a:ext cx="684000" cy="216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dirty="0">
                <a:solidFill>
                  <a:schemeClr val="tx1"/>
                </a:solidFill>
                <a:latin typeface="Calibri" panose="020F0502020204030204" pitchFamily="34" charset="0"/>
                <a:cs typeface="Calibri" panose="020F0502020204030204" pitchFamily="34" charset="0"/>
              </a:rPr>
              <a:t>WIFI0</a:t>
            </a:r>
            <a:endParaRPr lang="en-GB" sz="1100" dirty="0">
              <a:solidFill>
                <a:schemeClr val="tx1"/>
              </a:solidFill>
              <a:latin typeface="Calibri" panose="020F0502020204030204" pitchFamily="34" charset="0"/>
              <a:cs typeface="Calibri" panose="020F0502020204030204" pitchFamily="34" charset="0"/>
            </a:endParaRPr>
          </a:p>
        </p:txBody>
      </p:sp>
      <p:sp>
        <p:nvSpPr>
          <p:cNvPr id="22" name="Rectangle 21">
            <a:extLst>
              <a:ext uri="{FF2B5EF4-FFF2-40B4-BE49-F238E27FC236}">
                <a16:creationId xmlns:a16="http://schemas.microsoft.com/office/drawing/2014/main" id="{35EFC368-C610-0626-54A7-D1AF43BC25BC}"/>
              </a:ext>
            </a:extLst>
          </p:cNvPr>
          <p:cNvSpPr/>
          <p:nvPr/>
        </p:nvSpPr>
        <p:spPr bwMode="auto">
          <a:xfrm>
            <a:off x="1389263" y="1836620"/>
            <a:ext cx="900000" cy="216000"/>
          </a:xfrm>
          <a:prstGeom prst="rect">
            <a:avLst/>
          </a:prstGeom>
          <a:no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US" sz="1100" dirty="0">
                <a:solidFill>
                  <a:schemeClr val="tx1"/>
                </a:solidFill>
                <a:latin typeface="Calibri" panose="020F0502020204030204" pitchFamily="34" charset="0"/>
                <a:cs typeface="Calibri" panose="020F0502020204030204" pitchFamily="34" charset="0"/>
              </a:rPr>
              <a:t>GPIO0</a:t>
            </a:r>
            <a:endParaRPr lang="en-GB" sz="1100" dirty="0">
              <a:solidFill>
                <a:schemeClr val="tx1"/>
              </a:solidFill>
              <a:latin typeface="Calibri" panose="020F0502020204030204" pitchFamily="34" charset="0"/>
              <a:cs typeface="Calibri" panose="020F0502020204030204" pitchFamily="34" charset="0"/>
            </a:endParaRPr>
          </a:p>
        </p:txBody>
      </p:sp>
      <p:sp>
        <p:nvSpPr>
          <p:cNvPr id="23" name="Rounded Rectangle 22">
            <a:extLst>
              <a:ext uri="{FF2B5EF4-FFF2-40B4-BE49-F238E27FC236}">
                <a16:creationId xmlns:a16="http://schemas.microsoft.com/office/drawing/2014/main" id="{6FC437FC-9015-EBC6-FF24-C0B6CE178EB0}"/>
              </a:ext>
            </a:extLst>
          </p:cNvPr>
          <p:cNvSpPr/>
          <p:nvPr/>
        </p:nvSpPr>
        <p:spPr bwMode="auto">
          <a:xfrm>
            <a:off x="10884803" y="1429256"/>
            <a:ext cx="900000" cy="288000"/>
          </a:xfrm>
          <a:prstGeom prst="roundRect">
            <a:avLst>
              <a:gd name="adj" fmla="val 0"/>
            </a:avLst>
          </a:prstGeom>
          <a:solidFill>
            <a:srgbClr val="0091BD"/>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CAN</a:t>
            </a:r>
            <a:endParaRPr lang="en-GB"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endParaRPr>
          </a:p>
        </p:txBody>
      </p:sp>
      <p:sp>
        <p:nvSpPr>
          <p:cNvPr id="25" name="Rounded Rectangle 24">
            <a:extLst>
              <a:ext uri="{FF2B5EF4-FFF2-40B4-BE49-F238E27FC236}">
                <a16:creationId xmlns:a16="http://schemas.microsoft.com/office/drawing/2014/main" id="{75BBDD7B-7AA8-E81A-5B23-94A97131EF56}"/>
              </a:ext>
            </a:extLst>
          </p:cNvPr>
          <p:cNvSpPr/>
          <p:nvPr/>
        </p:nvSpPr>
        <p:spPr bwMode="auto">
          <a:xfrm>
            <a:off x="9894316" y="2169442"/>
            <a:ext cx="900000" cy="288000"/>
          </a:xfrm>
          <a:prstGeom prst="roundRect">
            <a:avLst>
              <a:gd name="adj" fmla="val 0"/>
            </a:avLst>
          </a:prstGeom>
          <a:solidFill>
            <a:srgbClr val="00C1DE"/>
          </a:solidFill>
          <a:ln w="19050" algn="ctr">
            <a:noFill/>
            <a:round/>
            <a:headEnd/>
            <a:tailEnd/>
          </a:ln>
        </p:spPr>
        <p:txBody>
          <a:bodyPr wrap="square" lIns="121944" tIns="60972" rIns="121944" bIns="60972" anchor="ctr">
            <a:noAutofit/>
          </a:bodyPr>
          <a:lstStyle/>
          <a:p>
            <a:pPr algn="ctr" fontAlgn="auto">
              <a:spcBef>
                <a:spcPts val="0"/>
              </a:spcBef>
              <a:spcAft>
                <a:spcPts val="0"/>
              </a:spcAft>
              <a:defRPr/>
            </a:pPr>
            <a:r>
              <a:rPr lang="de-DE"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SPI</a:t>
            </a:r>
          </a:p>
        </p:txBody>
      </p:sp>
      <p:sp>
        <p:nvSpPr>
          <p:cNvPr id="26" name="Rounded Rectangle 25">
            <a:extLst>
              <a:ext uri="{FF2B5EF4-FFF2-40B4-BE49-F238E27FC236}">
                <a16:creationId xmlns:a16="http://schemas.microsoft.com/office/drawing/2014/main" id="{CDAF23D6-6158-9562-E41B-BD2088221D66}"/>
              </a:ext>
            </a:extLst>
          </p:cNvPr>
          <p:cNvSpPr/>
          <p:nvPr/>
        </p:nvSpPr>
        <p:spPr bwMode="auto">
          <a:xfrm>
            <a:off x="8471584" y="2169442"/>
            <a:ext cx="648000" cy="288000"/>
          </a:xfrm>
          <a:prstGeom prst="roundRect">
            <a:avLst>
              <a:gd name="adj" fmla="val 0"/>
            </a:avLst>
          </a:prstGeom>
          <a:solidFill>
            <a:srgbClr val="00C1DE"/>
          </a:solidFill>
          <a:ln w="19050" algn="ctr">
            <a:noFill/>
            <a:round/>
            <a:headEnd/>
            <a:tailEnd/>
          </a:ln>
        </p:spPr>
        <p:txBody>
          <a:bodyPr wrap="square" lIns="72000" tIns="60972" rIns="72000" bIns="60972" anchor="ctr">
            <a:noAutofit/>
          </a:bodyPr>
          <a:lstStyle/>
          <a:p>
            <a:pPr algn="ctr" fontAlgn="auto">
              <a:spcBef>
                <a:spcPts val="0"/>
              </a:spcBef>
              <a:spcAft>
                <a:spcPts val="0"/>
              </a:spcAft>
              <a:defRPr/>
            </a:pPr>
            <a:r>
              <a:rPr lang="de-DE"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MCI</a:t>
            </a:r>
          </a:p>
        </p:txBody>
      </p:sp>
      <p:sp>
        <p:nvSpPr>
          <p:cNvPr id="27" name="Rounded Rectangle 26">
            <a:extLst>
              <a:ext uri="{FF2B5EF4-FFF2-40B4-BE49-F238E27FC236}">
                <a16:creationId xmlns:a16="http://schemas.microsoft.com/office/drawing/2014/main" id="{2BF13A3F-518E-0FCD-DE41-2D8C9F045448}"/>
              </a:ext>
            </a:extLst>
          </p:cNvPr>
          <p:cNvSpPr/>
          <p:nvPr/>
        </p:nvSpPr>
        <p:spPr bwMode="auto">
          <a:xfrm>
            <a:off x="9165354" y="2169442"/>
            <a:ext cx="648000" cy="288000"/>
          </a:xfrm>
          <a:prstGeom prst="roundRect">
            <a:avLst>
              <a:gd name="adj" fmla="val 0"/>
            </a:avLst>
          </a:prstGeom>
          <a:solidFill>
            <a:srgbClr val="00C1DE"/>
          </a:solidFill>
          <a:ln w="19050" algn="ctr">
            <a:noFill/>
            <a:round/>
            <a:headEnd/>
            <a:tailEnd/>
          </a:ln>
        </p:spPr>
        <p:txBody>
          <a:bodyPr wrap="square" lIns="72000" tIns="60972" rIns="72000" bIns="60972" anchor="ctr">
            <a:noAutofit/>
          </a:bodyPr>
          <a:lstStyle/>
          <a:p>
            <a:pPr algn="ctr" fontAlgn="auto">
              <a:spcBef>
                <a:spcPts val="0"/>
              </a:spcBef>
              <a:spcAft>
                <a:spcPts val="0"/>
              </a:spcAft>
              <a:defRPr/>
            </a:pPr>
            <a:r>
              <a:rPr lang="de-DE"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NAND</a:t>
            </a:r>
          </a:p>
        </p:txBody>
      </p:sp>
      <p:sp>
        <p:nvSpPr>
          <p:cNvPr id="28" name="Rounded Rectangle 27">
            <a:extLst>
              <a:ext uri="{FF2B5EF4-FFF2-40B4-BE49-F238E27FC236}">
                <a16:creationId xmlns:a16="http://schemas.microsoft.com/office/drawing/2014/main" id="{DD1E0E29-1F06-642B-017C-F6ABC1BEA674}"/>
              </a:ext>
            </a:extLst>
          </p:cNvPr>
          <p:cNvSpPr/>
          <p:nvPr/>
        </p:nvSpPr>
        <p:spPr bwMode="auto">
          <a:xfrm>
            <a:off x="2382530" y="2169442"/>
            <a:ext cx="900000" cy="288000"/>
          </a:xfrm>
          <a:prstGeom prst="roundRect">
            <a:avLst>
              <a:gd name="adj" fmla="val 0"/>
            </a:avLst>
          </a:prstGeom>
          <a:solidFill>
            <a:srgbClr val="00C1DE"/>
          </a:solidFill>
          <a:ln w="19050" algn="ctr">
            <a:noFill/>
            <a:round/>
            <a:headEnd/>
            <a:tailEnd/>
          </a:ln>
        </p:spPr>
        <p:txBody>
          <a:bodyPr wrap="square" lIns="0" tIns="60972" rIns="0" bIns="60972" anchor="ctr">
            <a:noAutofit/>
          </a:bodyPr>
          <a:lstStyle/>
          <a:p>
            <a:pPr algn="ctr" fontAlgn="auto">
              <a:spcBef>
                <a:spcPts val="0"/>
              </a:spcBef>
              <a:spcAft>
                <a:spcPts val="0"/>
              </a:spcAft>
              <a:defRPr/>
            </a:pPr>
            <a:r>
              <a:rPr lang="de-DE"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USB Device</a:t>
            </a:r>
          </a:p>
        </p:txBody>
      </p:sp>
      <p:sp>
        <p:nvSpPr>
          <p:cNvPr id="29" name="Rounded Rectangle 28">
            <a:extLst>
              <a:ext uri="{FF2B5EF4-FFF2-40B4-BE49-F238E27FC236}">
                <a16:creationId xmlns:a16="http://schemas.microsoft.com/office/drawing/2014/main" id="{1D77BE97-48F1-C33E-327A-AEEC355E43C9}"/>
              </a:ext>
            </a:extLst>
          </p:cNvPr>
          <p:cNvSpPr/>
          <p:nvPr/>
        </p:nvSpPr>
        <p:spPr bwMode="auto">
          <a:xfrm>
            <a:off x="3376448" y="2169442"/>
            <a:ext cx="900000" cy="288000"/>
          </a:xfrm>
          <a:prstGeom prst="roundRect">
            <a:avLst>
              <a:gd name="adj" fmla="val 0"/>
            </a:avLst>
          </a:prstGeom>
          <a:solidFill>
            <a:srgbClr val="00C1DE"/>
          </a:solidFill>
          <a:ln w="19050" algn="ctr">
            <a:noFill/>
            <a:round/>
            <a:headEnd/>
            <a:tailEnd/>
          </a:ln>
        </p:spPr>
        <p:txBody>
          <a:bodyPr wrap="square" lIns="0" tIns="60972" rIns="0" bIns="60972" anchor="ctr">
            <a:noAutofit/>
          </a:bodyPr>
          <a:lstStyle/>
          <a:p>
            <a:pPr algn="ctr" fontAlgn="auto">
              <a:spcBef>
                <a:spcPts val="0"/>
              </a:spcBef>
              <a:spcAft>
                <a:spcPts val="0"/>
              </a:spcAft>
              <a:defRPr/>
            </a:pPr>
            <a:r>
              <a:rPr lang="de-DE"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USB Host</a:t>
            </a:r>
          </a:p>
        </p:txBody>
      </p:sp>
      <p:sp>
        <p:nvSpPr>
          <p:cNvPr id="30" name="Rounded Rectangle 29">
            <a:extLst>
              <a:ext uri="{FF2B5EF4-FFF2-40B4-BE49-F238E27FC236}">
                <a16:creationId xmlns:a16="http://schemas.microsoft.com/office/drawing/2014/main" id="{858BE6E4-FF32-92B8-83F1-F06CF6AA417C}"/>
              </a:ext>
            </a:extLst>
          </p:cNvPr>
          <p:cNvSpPr/>
          <p:nvPr/>
        </p:nvSpPr>
        <p:spPr bwMode="auto">
          <a:xfrm>
            <a:off x="4361419" y="2169442"/>
            <a:ext cx="900000" cy="288000"/>
          </a:xfrm>
          <a:prstGeom prst="roundRect">
            <a:avLst>
              <a:gd name="adj" fmla="val 0"/>
            </a:avLst>
          </a:prstGeom>
          <a:solidFill>
            <a:srgbClr val="00C1DE"/>
          </a:solidFill>
          <a:ln w="19050" algn="ctr">
            <a:noFill/>
            <a:round/>
            <a:headEnd/>
            <a:tailEnd/>
          </a:ln>
        </p:spPr>
        <p:txBody>
          <a:bodyPr wrap="square" lIns="121944" tIns="60972" rIns="121944" bIns="60972" anchor="ctr">
            <a:noAutofit/>
          </a:bodyPr>
          <a:lstStyle/>
          <a:p>
            <a:pPr algn="ctr" fontAlgn="auto">
              <a:spcBef>
                <a:spcPts val="0"/>
              </a:spcBef>
              <a:spcAft>
                <a:spcPts val="0"/>
              </a:spcAft>
              <a:defRPr/>
            </a:pPr>
            <a:r>
              <a:rPr lang="de-DE"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Eth. PHY</a:t>
            </a:r>
          </a:p>
        </p:txBody>
      </p:sp>
      <p:sp>
        <p:nvSpPr>
          <p:cNvPr id="31" name="Rounded Rectangle 30">
            <a:extLst>
              <a:ext uri="{FF2B5EF4-FFF2-40B4-BE49-F238E27FC236}">
                <a16:creationId xmlns:a16="http://schemas.microsoft.com/office/drawing/2014/main" id="{B14B8886-0478-9C23-AC12-3CE03744709F}"/>
              </a:ext>
            </a:extLst>
          </p:cNvPr>
          <p:cNvSpPr/>
          <p:nvPr/>
        </p:nvSpPr>
        <p:spPr bwMode="auto">
          <a:xfrm>
            <a:off x="5316334" y="2169442"/>
            <a:ext cx="900000" cy="288000"/>
          </a:xfrm>
          <a:prstGeom prst="roundRect">
            <a:avLst>
              <a:gd name="adj" fmla="val 0"/>
            </a:avLst>
          </a:prstGeom>
          <a:solidFill>
            <a:srgbClr val="00C1DE"/>
          </a:solidFill>
          <a:ln w="19050" algn="ctr">
            <a:noFill/>
            <a:round/>
            <a:headEnd/>
            <a:tailEnd/>
          </a:ln>
        </p:spPr>
        <p:txBody>
          <a:bodyPr wrap="square" lIns="36000" tIns="60972" rIns="36000" bIns="60972" anchor="ctr">
            <a:noAutofit/>
          </a:bodyPr>
          <a:lstStyle/>
          <a:p>
            <a:pPr algn="ctr" fontAlgn="auto">
              <a:spcBef>
                <a:spcPts val="0"/>
              </a:spcBef>
              <a:spcAft>
                <a:spcPts val="0"/>
              </a:spcAft>
              <a:defRPr/>
            </a:pPr>
            <a:r>
              <a:rPr lang="de-DE"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Eth. MAC</a:t>
            </a:r>
          </a:p>
        </p:txBody>
      </p:sp>
      <p:sp>
        <p:nvSpPr>
          <p:cNvPr id="32" name="Rounded Rectangle 31">
            <a:extLst>
              <a:ext uri="{FF2B5EF4-FFF2-40B4-BE49-F238E27FC236}">
                <a16:creationId xmlns:a16="http://schemas.microsoft.com/office/drawing/2014/main" id="{84CE974C-2B0E-38C9-DDCB-D8D586A8A108}"/>
              </a:ext>
            </a:extLst>
          </p:cNvPr>
          <p:cNvSpPr/>
          <p:nvPr/>
        </p:nvSpPr>
        <p:spPr bwMode="auto">
          <a:xfrm>
            <a:off x="6271249" y="2169442"/>
            <a:ext cx="684000" cy="288000"/>
          </a:xfrm>
          <a:prstGeom prst="roundRect">
            <a:avLst>
              <a:gd name="adj" fmla="val 0"/>
            </a:avLst>
          </a:prstGeom>
          <a:solidFill>
            <a:srgbClr val="00C1DE"/>
          </a:solidFill>
          <a:ln w="19050" algn="ctr">
            <a:noFill/>
            <a:round/>
            <a:headEnd/>
            <a:tailEnd/>
          </a:ln>
        </p:spPr>
        <p:txBody>
          <a:bodyPr wrap="square" lIns="72000" tIns="60972" rIns="72000" bIns="60972" anchor="ctr">
            <a:noAutofit/>
          </a:bodyPr>
          <a:lstStyle/>
          <a:p>
            <a:pPr algn="ctr" fontAlgn="auto">
              <a:spcBef>
                <a:spcPts val="0"/>
              </a:spcBef>
              <a:spcAft>
                <a:spcPts val="0"/>
              </a:spcAft>
              <a:defRPr/>
            </a:pPr>
            <a:r>
              <a:rPr lang="de-DE"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USART</a:t>
            </a:r>
          </a:p>
        </p:txBody>
      </p:sp>
      <p:sp>
        <p:nvSpPr>
          <p:cNvPr id="33" name="Rounded Rectangle 32">
            <a:extLst>
              <a:ext uri="{FF2B5EF4-FFF2-40B4-BE49-F238E27FC236}">
                <a16:creationId xmlns:a16="http://schemas.microsoft.com/office/drawing/2014/main" id="{50C0D808-CA2D-9F60-DB5D-66F2E914D2C4}"/>
              </a:ext>
            </a:extLst>
          </p:cNvPr>
          <p:cNvSpPr/>
          <p:nvPr/>
        </p:nvSpPr>
        <p:spPr bwMode="auto">
          <a:xfrm>
            <a:off x="10884803" y="2169442"/>
            <a:ext cx="900000" cy="288000"/>
          </a:xfrm>
          <a:prstGeom prst="roundRect">
            <a:avLst>
              <a:gd name="adj" fmla="val 0"/>
            </a:avLst>
          </a:prstGeom>
          <a:solidFill>
            <a:srgbClr val="00C1DE"/>
          </a:solidFill>
          <a:ln w="19050" algn="ctr">
            <a:noFill/>
            <a:round/>
            <a:headEnd/>
            <a:tailEnd/>
          </a:ln>
        </p:spPr>
        <p:txBody>
          <a:bodyPr wrap="square" lIns="121944" tIns="60972" rIns="121944" bIns="60972" anchor="ctr">
            <a:noAutofit/>
          </a:bodyPr>
          <a:lstStyle/>
          <a:p>
            <a:pPr algn="ctr" fontAlgn="auto">
              <a:spcBef>
                <a:spcPts val="0"/>
              </a:spcBef>
              <a:spcAft>
                <a:spcPts val="0"/>
              </a:spcAft>
              <a:defRPr/>
            </a:pPr>
            <a:r>
              <a:rPr lang="de-DE"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CAN</a:t>
            </a:r>
          </a:p>
        </p:txBody>
      </p:sp>
      <p:sp>
        <p:nvSpPr>
          <p:cNvPr id="34" name="Rounded Rectangle 33">
            <a:extLst>
              <a:ext uri="{FF2B5EF4-FFF2-40B4-BE49-F238E27FC236}">
                <a16:creationId xmlns:a16="http://schemas.microsoft.com/office/drawing/2014/main" id="{6089A699-E834-F355-259D-7B2AC9E78636}"/>
              </a:ext>
            </a:extLst>
          </p:cNvPr>
          <p:cNvSpPr/>
          <p:nvPr/>
        </p:nvSpPr>
        <p:spPr bwMode="auto">
          <a:xfrm>
            <a:off x="7777814" y="2169442"/>
            <a:ext cx="648000" cy="288000"/>
          </a:xfrm>
          <a:prstGeom prst="roundRect">
            <a:avLst>
              <a:gd name="adj" fmla="val 0"/>
            </a:avLst>
          </a:prstGeom>
          <a:solidFill>
            <a:srgbClr val="00C1DE"/>
          </a:solidFill>
          <a:ln w="19050" algn="ctr">
            <a:noFill/>
            <a:round/>
            <a:headEnd/>
            <a:tailEnd/>
          </a:ln>
        </p:spPr>
        <p:txBody>
          <a:bodyPr wrap="square" lIns="72000" tIns="60972" rIns="72000" bIns="60972" anchor="ctr">
            <a:noAutofit/>
          </a:bodyPr>
          <a:lstStyle/>
          <a:p>
            <a:pPr algn="ctr" fontAlgn="auto">
              <a:spcBef>
                <a:spcPts val="0"/>
              </a:spcBef>
              <a:spcAft>
                <a:spcPts val="0"/>
              </a:spcAft>
              <a:defRPr/>
            </a:pPr>
            <a:r>
              <a:rPr lang="de-DE"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Flash</a:t>
            </a:r>
          </a:p>
        </p:txBody>
      </p:sp>
      <p:sp>
        <p:nvSpPr>
          <p:cNvPr id="35" name="Rounded Rectangle 95">
            <a:extLst>
              <a:ext uri="{FF2B5EF4-FFF2-40B4-BE49-F238E27FC236}">
                <a16:creationId xmlns:a16="http://schemas.microsoft.com/office/drawing/2014/main" id="{D0900F3B-8BF6-E824-B834-357066046C7D}"/>
              </a:ext>
            </a:extLst>
          </p:cNvPr>
          <p:cNvSpPr/>
          <p:nvPr/>
        </p:nvSpPr>
        <p:spPr bwMode="auto">
          <a:xfrm>
            <a:off x="7005510" y="2169442"/>
            <a:ext cx="684000" cy="288000"/>
          </a:xfrm>
          <a:prstGeom prst="roundRect">
            <a:avLst>
              <a:gd name="adj" fmla="val 0"/>
            </a:avLst>
          </a:prstGeom>
          <a:solidFill>
            <a:srgbClr val="00C1DE"/>
          </a:solidFill>
          <a:ln w="19050" algn="ctr">
            <a:noFill/>
            <a:round/>
            <a:headEnd/>
            <a:tailEnd/>
          </a:ln>
        </p:spPr>
        <p:txBody>
          <a:bodyPr wrap="square" lIns="72000" tIns="60972" rIns="72000" bIns="60972" anchor="ctr">
            <a:noAutofit/>
          </a:bodyPr>
          <a:lstStyle/>
          <a:p>
            <a:pPr algn="ctr" fontAlgn="auto">
              <a:spcBef>
                <a:spcPts val="0"/>
              </a:spcBef>
              <a:spcAft>
                <a:spcPts val="0"/>
              </a:spcAft>
              <a:defRPr/>
            </a:pPr>
            <a:r>
              <a:rPr lang="de-DE"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WiFi</a:t>
            </a:r>
          </a:p>
        </p:txBody>
      </p:sp>
      <p:sp>
        <p:nvSpPr>
          <p:cNvPr id="38" name="Rounded Rectangle 37">
            <a:extLst>
              <a:ext uri="{FF2B5EF4-FFF2-40B4-BE49-F238E27FC236}">
                <a16:creationId xmlns:a16="http://schemas.microsoft.com/office/drawing/2014/main" id="{2D4DA2DE-C564-E15D-1CCD-D347BCAA9DE7}"/>
              </a:ext>
            </a:extLst>
          </p:cNvPr>
          <p:cNvSpPr/>
          <p:nvPr/>
        </p:nvSpPr>
        <p:spPr bwMode="auto">
          <a:xfrm>
            <a:off x="1389263" y="2169442"/>
            <a:ext cx="900000" cy="288000"/>
          </a:xfrm>
          <a:prstGeom prst="roundRect">
            <a:avLst>
              <a:gd name="adj" fmla="val 0"/>
            </a:avLst>
          </a:prstGeom>
          <a:solidFill>
            <a:srgbClr val="00C1DE"/>
          </a:solidFill>
          <a:ln w="19050" algn="ctr">
            <a:noFill/>
            <a:round/>
            <a:headEnd/>
            <a:tailEnd/>
          </a:ln>
        </p:spPr>
        <p:txBody>
          <a:bodyPr wrap="square" lIns="0" tIns="60972" rIns="0" bIns="60972" anchor="ctr">
            <a:noAutofit/>
          </a:bodyPr>
          <a:lstStyle/>
          <a:p>
            <a:pPr algn="ctr" fontAlgn="auto">
              <a:spcBef>
                <a:spcPts val="0"/>
              </a:spcBef>
              <a:spcAft>
                <a:spcPts val="0"/>
              </a:spcAft>
              <a:defRPr/>
            </a:pPr>
            <a:r>
              <a:rPr lang="de-DE"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GPIO</a:t>
            </a:r>
          </a:p>
        </p:txBody>
      </p:sp>
      <p:sp>
        <p:nvSpPr>
          <p:cNvPr id="39" name="TextBox 38">
            <a:extLst>
              <a:ext uri="{FF2B5EF4-FFF2-40B4-BE49-F238E27FC236}">
                <a16:creationId xmlns:a16="http://schemas.microsoft.com/office/drawing/2014/main" id="{484C5234-46E1-9C3C-AE48-419A8EB26929}"/>
              </a:ext>
            </a:extLst>
          </p:cNvPr>
          <p:cNvSpPr txBox="1"/>
          <p:nvPr/>
        </p:nvSpPr>
        <p:spPr bwMode="auto">
          <a:xfrm>
            <a:off x="9894316" y="2574820"/>
            <a:ext cx="900000" cy="432000"/>
          </a:xfrm>
          <a:prstGeom prst="rect">
            <a:avLst/>
          </a:prstGeom>
          <a:solidFill>
            <a:srgbClr val="E5ECEB"/>
          </a:solidFill>
          <a:ln>
            <a:noFill/>
          </a:ln>
        </p:spPr>
        <p:txBody>
          <a:bodyPr rIns="144000">
            <a:spAutoFit/>
          </a:bodyPr>
          <a:lstStyle/>
          <a:p>
            <a:pPr algn="ctr">
              <a:defRPr/>
            </a:pPr>
            <a:r>
              <a:rPr lang="en-US" sz="1400" dirty="0">
                <a:latin typeface="Calibri" panose="020F0502020204030204" pitchFamily="34" charset="0"/>
                <a:cs typeface="Calibri" panose="020F0502020204030204" pitchFamily="34" charset="0"/>
              </a:rPr>
              <a:t>SPI</a:t>
            </a:r>
          </a:p>
          <a:p>
            <a:pPr algn="ctr">
              <a:defRPr/>
            </a:pPr>
            <a:r>
              <a:rPr lang="en-US" sz="800" dirty="0">
                <a:latin typeface="Calibri" panose="020F0502020204030204" pitchFamily="34" charset="0"/>
                <a:cs typeface="Calibri" panose="020F0502020204030204" pitchFamily="34" charset="0"/>
              </a:rPr>
              <a:t>Controller</a:t>
            </a:r>
            <a:endParaRPr lang="en-GB" sz="800" dirty="0">
              <a:latin typeface="Calibri" panose="020F0502020204030204" pitchFamily="34" charset="0"/>
              <a:ea typeface="Segoe UI" panose="020B0502040204020203" pitchFamily="34" charset="0"/>
              <a:cs typeface="Calibri" panose="020F0502020204030204" pitchFamily="34" charset="0"/>
            </a:endParaRPr>
          </a:p>
        </p:txBody>
      </p:sp>
      <p:sp>
        <p:nvSpPr>
          <p:cNvPr id="40" name="TextBox 39">
            <a:extLst>
              <a:ext uri="{FF2B5EF4-FFF2-40B4-BE49-F238E27FC236}">
                <a16:creationId xmlns:a16="http://schemas.microsoft.com/office/drawing/2014/main" id="{0233DD0D-4485-92B5-5E4D-E99F248260DA}"/>
              </a:ext>
            </a:extLst>
          </p:cNvPr>
          <p:cNvSpPr txBox="1"/>
          <p:nvPr/>
        </p:nvSpPr>
        <p:spPr bwMode="auto">
          <a:xfrm>
            <a:off x="7777814" y="2575377"/>
            <a:ext cx="648000" cy="430887"/>
          </a:xfrm>
          <a:prstGeom prst="rect">
            <a:avLst/>
          </a:prstGeom>
          <a:solidFill>
            <a:srgbClr val="E5ECEB"/>
          </a:solidFill>
          <a:ln>
            <a:noFill/>
          </a:ln>
        </p:spPr>
        <p:txBody>
          <a:bodyPr wrap="square" lIns="36000" rIns="36000">
            <a:spAutoFit/>
          </a:bodyPr>
          <a:lstStyle/>
          <a:p>
            <a:pPr algn="ctr">
              <a:defRPr/>
            </a:pPr>
            <a:r>
              <a:rPr lang="en-US" sz="1400" dirty="0">
                <a:latin typeface="Calibri" panose="020F0502020204030204" pitchFamily="34" charset="0"/>
                <a:cs typeface="Calibri" panose="020F0502020204030204" pitchFamily="34" charset="0"/>
              </a:rPr>
              <a:t>SPI</a:t>
            </a:r>
          </a:p>
          <a:p>
            <a:pPr algn="ctr">
              <a:defRPr/>
            </a:pPr>
            <a:r>
              <a:rPr lang="en-US" sz="800" dirty="0">
                <a:latin typeface="Calibri" panose="020F0502020204030204" pitchFamily="34" charset="0"/>
                <a:cs typeface="Calibri" panose="020F0502020204030204" pitchFamily="34" charset="0"/>
              </a:rPr>
              <a:t>Controller</a:t>
            </a:r>
            <a:endParaRPr lang="en-GB" sz="800" dirty="0">
              <a:latin typeface="Calibri" panose="020F0502020204030204" pitchFamily="34" charset="0"/>
              <a:cs typeface="Calibri" panose="020F0502020204030204" pitchFamily="34" charset="0"/>
            </a:endParaRPr>
          </a:p>
        </p:txBody>
      </p:sp>
      <p:sp>
        <p:nvSpPr>
          <p:cNvPr id="41" name="TextBox 40">
            <a:extLst>
              <a:ext uri="{FF2B5EF4-FFF2-40B4-BE49-F238E27FC236}">
                <a16:creationId xmlns:a16="http://schemas.microsoft.com/office/drawing/2014/main" id="{03DE5A03-0B59-A791-23CE-6B3DAAFBA743}"/>
              </a:ext>
            </a:extLst>
          </p:cNvPr>
          <p:cNvSpPr txBox="1"/>
          <p:nvPr/>
        </p:nvSpPr>
        <p:spPr bwMode="auto">
          <a:xfrm>
            <a:off x="3376448" y="2574820"/>
            <a:ext cx="900000" cy="432000"/>
          </a:xfrm>
          <a:prstGeom prst="rect">
            <a:avLst/>
          </a:prstGeom>
          <a:solidFill>
            <a:srgbClr val="E5ECEB"/>
          </a:solidFill>
          <a:ln>
            <a:noFill/>
          </a:ln>
        </p:spPr>
        <p:txBody>
          <a:bodyPr rIns="144000">
            <a:spAutoFit/>
          </a:bodyPr>
          <a:lstStyle/>
          <a:p>
            <a:pPr algn="ctr">
              <a:defRPr/>
            </a:pPr>
            <a:r>
              <a:rPr lang="en-US" sz="1400" dirty="0">
                <a:latin typeface="Calibri" panose="020F0502020204030204" pitchFamily="34" charset="0"/>
                <a:cs typeface="Calibri" panose="020F0502020204030204" pitchFamily="34" charset="0"/>
              </a:rPr>
              <a:t>USB </a:t>
            </a:r>
          </a:p>
          <a:p>
            <a:pPr algn="ctr">
              <a:defRPr/>
            </a:pPr>
            <a:r>
              <a:rPr lang="en-US" sz="800" dirty="0">
                <a:latin typeface="Calibri" panose="020F0502020204030204" pitchFamily="34" charset="0"/>
                <a:cs typeface="Calibri" panose="020F0502020204030204" pitchFamily="34" charset="0"/>
              </a:rPr>
              <a:t>Controller</a:t>
            </a:r>
            <a:endParaRPr lang="en-GB" sz="800" dirty="0">
              <a:latin typeface="Calibri" panose="020F0502020204030204" pitchFamily="34" charset="0"/>
              <a:cs typeface="Calibri" panose="020F0502020204030204" pitchFamily="34" charset="0"/>
            </a:endParaRPr>
          </a:p>
        </p:txBody>
      </p:sp>
      <p:sp>
        <p:nvSpPr>
          <p:cNvPr id="42" name="TextBox 41">
            <a:extLst>
              <a:ext uri="{FF2B5EF4-FFF2-40B4-BE49-F238E27FC236}">
                <a16:creationId xmlns:a16="http://schemas.microsoft.com/office/drawing/2014/main" id="{E1C1C5E9-B9DB-A431-CDAA-7188727D9C16}"/>
              </a:ext>
            </a:extLst>
          </p:cNvPr>
          <p:cNvSpPr txBox="1"/>
          <p:nvPr/>
        </p:nvSpPr>
        <p:spPr bwMode="auto">
          <a:xfrm>
            <a:off x="2382530" y="2574820"/>
            <a:ext cx="900000" cy="432000"/>
          </a:xfrm>
          <a:prstGeom prst="rect">
            <a:avLst/>
          </a:prstGeom>
          <a:solidFill>
            <a:srgbClr val="E5ECEB"/>
          </a:solidFill>
          <a:ln>
            <a:noFill/>
          </a:ln>
        </p:spPr>
        <p:txBody>
          <a:bodyPr rIns="144000">
            <a:spAutoFit/>
          </a:bodyPr>
          <a:lstStyle/>
          <a:p>
            <a:pPr algn="ctr">
              <a:defRPr/>
            </a:pPr>
            <a:r>
              <a:rPr lang="en-US" sz="1400" dirty="0">
                <a:latin typeface="Calibri" panose="020F0502020204030204" pitchFamily="34" charset="0"/>
                <a:cs typeface="Calibri" panose="020F0502020204030204" pitchFamily="34" charset="0"/>
              </a:rPr>
              <a:t>USB </a:t>
            </a:r>
          </a:p>
          <a:p>
            <a:pPr algn="ctr">
              <a:defRPr/>
            </a:pPr>
            <a:r>
              <a:rPr lang="en-US" sz="800" dirty="0">
                <a:latin typeface="Calibri" panose="020F0502020204030204" pitchFamily="34" charset="0"/>
                <a:cs typeface="Calibri" panose="020F0502020204030204" pitchFamily="34" charset="0"/>
              </a:rPr>
              <a:t>Controller</a:t>
            </a:r>
            <a:endParaRPr lang="en-GB" sz="800" dirty="0">
              <a:latin typeface="Calibri" panose="020F0502020204030204" pitchFamily="34" charset="0"/>
              <a:cs typeface="Calibri" panose="020F0502020204030204" pitchFamily="34" charset="0"/>
            </a:endParaRPr>
          </a:p>
        </p:txBody>
      </p:sp>
      <p:sp>
        <p:nvSpPr>
          <p:cNvPr id="43" name="TextBox 42">
            <a:extLst>
              <a:ext uri="{FF2B5EF4-FFF2-40B4-BE49-F238E27FC236}">
                <a16:creationId xmlns:a16="http://schemas.microsoft.com/office/drawing/2014/main" id="{4CD31FA4-EAAA-F7BE-1E08-E09D88F76E8A}"/>
              </a:ext>
            </a:extLst>
          </p:cNvPr>
          <p:cNvSpPr txBox="1"/>
          <p:nvPr/>
        </p:nvSpPr>
        <p:spPr bwMode="auto">
          <a:xfrm>
            <a:off x="4361419" y="2574820"/>
            <a:ext cx="900000" cy="432000"/>
          </a:xfrm>
          <a:prstGeom prst="rect">
            <a:avLst/>
          </a:prstGeom>
          <a:solidFill>
            <a:srgbClr val="E5ECEB"/>
          </a:solidFill>
          <a:ln>
            <a:noFill/>
          </a:ln>
        </p:spPr>
        <p:txBody>
          <a:bodyPr rIns="144000">
            <a:spAutoFit/>
          </a:bodyPr>
          <a:lstStyle/>
          <a:p>
            <a:pPr algn="ctr">
              <a:defRPr/>
            </a:pPr>
            <a:r>
              <a:rPr lang="en-US" sz="1400" dirty="0">
                <a:latin typeface="Calibri" panose="020F0502020204030204" pitchFamily="34" charset="0"/>
                <a:cs typeface="Calibri" panose="020F0502020204030204" pitchFamily="34" charset="0"/>
              </a:rPr>
              <a:t>Ethernet</a:t>
            </a:r>
          </a:p>
          <a:p>
            <a:pPr algn="ctr">
              <a:defRPr/>
            </a:pPr>
            <a:r>
              <a:rPr lang="en-US" sz="800" dirty="0">
                <a:latin typeface="Calibri" panose="020F0502020204030204" pitchFamily="34" charset="0"/>
                <a:cs typeface="Calibri" panose="020F0502020204030204" pitchFamily="34" charset="0"/>
              </a:rPr>
              <a:t>PHY</a:t>
            </a:r>
            <a:endParaRPr lang="en-GB" sz="800" dirty="0">
              <a:latin typeface="Calibri" panose="020F0502020204030204" pitchFamily="34" charset="0"/>
              <a:cs typeface="Calibri" panose="020F0502020204030204" pitchFamily="34" charset="0"/>
            </a:endParaRPr>
          </a:p>
        </p:txBody>
      </p:sp>
      <p:sp>
        <p:nvSpPr>
          <p:cNvPr id="44" name="TextBox 43">
            <a:extLst>
              <a:ext uri="{FF2B5EF4-FFF2-40B4-BE49-F238E27FC236}">
                <a16:creationId xmlns:a16="http://schemas.microsoft.com/office/drawing/2014/main" id="{AFBF7C09-8A1B-6EA3-B370-9C4403852786}"/>
              </a:ext>
            </a:extLst>
          </p:cNvPr>
          <p:cNvSpPr txBox="1"/>
          <p:nvPr/>
        </p:nvSpPr>
        <p:spPr bwMode="auto">
          <a:xfrm>
            <a:off x="8471584" y="2574820"/>
            <a:ext cx="648000" cy="432000"/>
          </a:xfrm>
          <a:prstGeom prst="rect">
            <a:avLst/>
          </a:prstGeom>
          <a:solidFill>
            <a:srgbClr val="E5ECEB"/>
          </a:solidFill>
          <a:ln>
            <a:noFill/>
          </a:ln>
        </p:spPr>
        <p:txBody>
          <a:bodyPr lIns="144000" rIns="144000" anchor="ctr">
            <a:spAutoFit/>
          </a:bodyPr>
          <a:lstStyle/>
          <a:p>
            <a:pPr algn="ctr">
              <a:defRPr/>
            </a:pPr>
            <a:r>
              <a:rPr lang="en-US" sz="1200" dirty="0">
                <a:latin typeface="Calibri" panose="020F0502020204030204" pitchFamily="34" charset="0"/>
                <a:cs typeface="Calibri" panose="020F0502020204030204" pitchFamily="34" charset="0"/>
              </a:rPr>
              <a:t>SDIO</a:t>
            </a:r>
            <a:endParaRPr lang="en-GB" sz="1200" dirty="0">
              <a:latin typeface="Calibri" panose="020F0502020204030204" pitchFamily="34" charset="0"/>
              <a:cs typeface="Calibri" panose="020F0502020204030204" pitchFamily="34" charset="0"/>
            </a:endParaRPr>
          </a:p>
        </p:txBody>
      </p:sp>
      <p:sp>
        <p:nvSpPr>
          <p:cNvPr id="45" name="TextBox 44">
            <a:extLst>
              <a:ext uri="{FF2B5EF4-FFF2-40B4-BE49-F238E27FC236}">
                <a16:creationId xmlns:a16="http://schemas.microsoft.com/office/drawing/2014/main" id="{371E4C0C-3320-3405-0A1F-08AFC87A42E3}"/>
              </a:ext>
            </a:extLst>
          </p:cNvPr>
          <p:cNvSpPr txBox="1"/>
          <p:nvPr/>
        </p:nvSpPr>
        <p:spPr bwMode="auto">
          <a:xfrm>
            <a:off x="9165354" y="2575377"/>
            <a:ext cx="648000" cy="430887"/>
          </a:xfrm>
          <a:prstGeom prst="rect">
            <a:avLst/>
          </a:prstGeom>
          <a:solidFill>
            <a:srgbClr val="E5ECEB"/>
          </a:solidFill>
          <a:ln>
            <a:noFill/>
          </a:ln>
        </p:spPr>
        <p:txBody>
          <a:bodyPr lIns="0" rIns="0">
            <a:spAutoFit/>
          </a:bodyPr>
          <a:lstStyle/>
          <a:p>
            <a:pPr algn="ctr">
              <a:defRPr/>
            </a:pPr>
            <a:r>
              <a:rPr lang="en-US" sz="1400" dirty="0">
                <a:latin typeface="Calibri" panose="020F0502020204030204" pitchFamily="34" charset="0"/>
                <a:cs typeface="Calibri" panose="020F0502020204030204" pitchFamily="34" charset="0"/>
              </a:rPr>
              <a:t>Memory</a:t>
            </a:r>
          </a:p>
          <a:p>
            <a:pPr algn="ctr">
              <a:defRPr/>
            </a:pPr>
            <a:r>
              <a:rPr lang="en-US" sz="800" dirty="0">
                <a:latin typeface="Calibri" panose="020F0502020204030204" pitchFamily="34" charset="0"/>
                <a:cs typeface="Calibri" panose="020F0502020204030204" pitchFamily="34" charset="0"/>
              </a:rPr>
              <a:t>Controller</a:t>
            </a:r>
            <a:endParaRPr lang="en-GB" sz="800" dirty="0">
              <a:latin typeface="Calibri" panose="020F0502020204030204" pitchFamily="34" charset="0"/>
              <a:cs typeface="Calibri" panose="020F0502020204030204" pitchFamily="34" charset="0"/>
            </a:endParaRPr>
          </a:p>
        </p:txBody>
      </p:sp>
      <p:sp>
        <p:nvSpPr>
          <p:cNvPr id="46" name="TextBox 45">
            <a:extLst>
              <a:ext uri="{FF2B5EF4-FFF2-40B4-BE49-F238E27FC236}">
                <a16:creationId xmlns:a16="http://schemas.microsoft.com/office/drawing/2014/main" id="{B99FA971-C681-3761-D235-634274CE50FF}"/>
              </a:ext>
            </a:extLst>
          </p:cNvPr>
          <p:cNvSpPr txBox="1"/>
          <p:nvPr/>
        </p:nvSpPr>
        <p:spPr bwMode="auto">
          <a:xfrm>
            <a:off x="5316334" y="2574820"/>
            <a:ext cx="900000" cy="432000"/>
          </a:xfrm>
          <a:prstGeom prst="rect">
            <a:avLst/>
          </a:prstGeom>
          <a:solidFill>
            <a:srgbClr val="E5ECEB"/>
          </a:solidFill>
          <a:ln>
            <a:noFill/>
          </a:ln>
        </p:spPr>
        <p:txBody>
          <a:bodyPr wrap="square" rIns="144000">
            <a:spAutoFit/>
          </a:bodyPr>
          <a:lstStyle/>
          <a:p>
            <a:pPr algn="ctr">
              <a:defRPr/>
            </a:pPr>
            <a:r>
              <a:rPr lang="en-US" sz="1400" dirty="0">
                <a:latin typeface="Calibri" panose="020F0502020204030204" pitchFamily="34" charset="0"/>
                <a:cs typeface="Calibri" panose="020F0502020204030204" pitchFamily="34" charset="0"/>
              </a:rPr>
              <a:t>Ethernet </a:t>
            </a:r>
          </a:p>
          <a:p>
            <a:pPr algn="ctr">
              <a:defRPr/>
            </a:pPr>
            <a:r>
              <a:rPr lang="en-US" sz="800" dirty="0">
                <a:latin typeface="Calibri" panose="020F0502020204030204" pitchFamily="34" charset="0"/>
                <a:cs typeface="Calibri" panose="020F0502020204030204" pitchFamily="34" charset="0"/>
              </a:rPr>
              <a:t>MAC</a:t>
            </a:r>
            <a:endParaRPr lang="en-GB" sz="800" dirty="0">
              <a:latin typeface="Calibri" panose="020F0502020204030204" pitchFamily="34" charset="0"/>
              <a:cs typeface="Calibri" panose="020F0502020204030204" pitchFamily="34" charset="0"/>
            </a:endParaRPr>
          </a:p>
        </p:txBody>
      </p:sp>
      <p:sp>
        <p:nvSpPr>
          <p:cNvPr id="47" name="TextBox 46">
            <a:extLst>
              <a:ext uri="{FF2B5EF4-FFF2-40B4-BE49-F238E27FC236}">
                <a16:creationId xmlns:a16="http://schemas.microsoft.com/office/drawing/2014/main" id="{E13F1A56-258E-E60B-8073-2D610F48E72B}"/>
              </a:ext>
            </a:extLst>
          </p:cNvPr>
          <p:cNvSpPr txBox="1"/>
          <p:nvPr/>
        </p:nvSpPr>
        <p:spPr bwMode="auto">
          <a:xfrm>
            <a:off x="6271249" y="2574820"/>
            <a:ext cx="684000" cy="432000"/>
          </a:xfrm>
          <a:prstGeom prst="rect">
            <a:avLst/>
          </a:prstGeom>
          <a:solidFill>
            <a:srgbClr val="E5ECEB"/>
          </a:solidFill>
          <a:ln>
            <a:noFill/>
          </a:ln>
        </p:spPr>
        <p:txBody>
          <a:bodyPr wrap="square" lIns="0" rIns="0" anchor="ctr">
            <a:noAutofit/>
          </a:bodyPr>
          <a:lstStyle/>
          <a:p>
            <a:pPr algn="ctr">
              <a:defRPr/>
            </a:pPr>
            <a:r>
              <a:rPr lang="en-US" sz="1400" dirty="0">
                <a:latin typeface="Calibri" panose="020F0502020204030204" pitchFamily="34" charset="0"/>
                <a:cs typeface="Calibri" panose="020F0502020204030204" pitchFamily="34" charset="0"/>
              </a:rPr>
              <a:t>USART</a:t>
            </a:r>
            <a:endParaRPr lang="en-GB" sz="1400" dirty="0">
              <a:latin typeface="Calibri" panose="020F0502020204030204" pitchFamily="34" charset="0"/>
              <a:ea typeface="Segoe UI" panose="020B0502040204020203" pitchFamily="34" charset="0"/>
              <a:cs typeface="Calibri" panose="020F0502020204030204" pitchFamily="34" charset="0"/>
            </a:endParaRPr>
          </a:p>
        </p:txBody>
      </p:sp>
      <p:sp>
        <p:nvSpPr>
          <p:cNvPr id="48" name="TextBox 47">
            <a:extLst>
              <a:ext uri="{FF2B5EF4-FFF2-40B4-BE49-F238E27FC236}">
                <a16:creationId xmlns:a16="http://schemas.microsoft.com/office/drawing/2014/main" id="{954240A7-F516-02FD-EE0C-441FDDC13BEB}"/>
              </a:ext>
            </a:extLst>
          </p:cNvPr>
          <p:cNvSpPr txBox="1"/>
          <p:nvPr/>
        </p:nvSpPr>
        <p:spPr bwMode="auto">
          <a:xfrm>
            <a:off x="10884803" y="2575377"/>
            <a:ext cx="900000" cy="430887"/>
          </a:xfrm>
          <a:prstGeom prst="rect">
            <a:avLst/>
          </a:prstGeom>
          <a:solidFill>
            <a:srgbClr val="E5ECEB"/>
          </a:solidFill>
          <a:ln>
            <a:noFill/>
          </a:ln>
        </p:spPr>
        <p:txBody>
          <a:bodyPr rIns="144000">
            <a:spAutoFit/>
          </a:bodyPr>
          <a:lstStyle/>
          <a:p>
            <a:pPr algn="ctr">
              <a:defRPr/>
            </a:pPr>
            <a:r>
              <a:rPr lang="en-US" sz="1400" dirty="0">
                <a:latin typeface="Calibri" panose="020F0502020204030204" pitchFamily="34" charset="0"/>
                <a:cs typeface="Calibri" panose="020F0502020204030204" pitchFamily="34" charset="0"/>
              </a:rPr>
              <a:t>CAN</a:t>
            </a:r>
            <a:endParaRPr lang="en-US" sz="1200" dirty="0">
              <a:latin typeface="Calibri" panose="020F0502020204030204" pitchFamily="34" charset="0"/>
              <a:cs typeface="Calibri" panose="020F0502020204030204" pitchFamily="34" charset="0"/>
            </a:endParaRPr>
          </a:p>
          <a:p>
            <a:pPr algn="ctr">
              <a:defRPr/>
            </a:pPr>
            <a:r>
              <a:rPr lang="en-US" sz="800" dirty="0">
                <a:latin typeface="Calibri" panose="020F0502020204030204" pitchFamily="34" charset="0"/>
                <a:cs typeface="Calibri" panose="020F0502020204030204" pitchFamily="34" charset="0"/>
              </a:rPr>
              <a:t>Controller</a:t>
            </a:r>
            <a:endParaRPr lang="en-GB" sz="800" dirty="0">
              <a:latin typeface="Calibri" panose="020F0502020204030204" pitchFamily="34" charset="0"/>
              <a:cs typeface="Calibri" panose="020F0502020204030204" pitchFamily="34" charset="0"/>
            </a:endParaRPr>
          </a:p>
        </p:txBody>
      </p:sp>
      <p:sp>
        <p:nvSpPr>
          <p:cNvPr id="50" name="TextBox 49">
            <a:extLst>
              <a:ext uri="{FF2B5EF4-FFF2-40B4-BE49-F238E27FC236}">
                <a16:creationId xmlns:a16="http://schemas.microsoft.com/office/drawing/2014/main" id="{A9544A76-DCFB-CF21-3A4D-28517AEB91B5}"/>
              </a:ext>
            </a:extLst>
          </p:cNvPr>
          <p:cNvSpPr txBox="1"/>
          <p:nvPr/>
        </p:nvSpPr>
        <p:spPr bwMode="auto">
          <a:xfrm>
            <a:off x="1383826" y="2574820"/>
            <a:ext cx="900000" cy="432000"/>
          </a:xfrm>
          <a:prstGeom prst="rect">
            <a:avLst/>
          </a:prstGeom>
          <a:solidFill>
            <a:srgbClr val="E5ECEB"/>
          </a:solidFill>
          <a:ln>
            <a:noFill/>
          </a:ln>
        </p:spPr>
        <p:txBody>
          <a:bodyPr wrap="square" lIns="144000" rIns="144000" anchor="ctr">
            <a:noAutofit/>
          </a:bodyPr>
          <a:lstStyle/>
          <a:p>
            <a:pPr algn="ctr">
              <a:defRPr/>
            </a:pPr>
            <a:r>
              <a:rPr lang="en-US" sz="1200" dirty="0">
                <a:latin typeface="Calibri" panose="020F0502020204030204" pitchFamily="34" charset="0"/>
                <a:cs typeface="Calibri" panose="020F0502020204030204" pitchFamily="34" charset="0"/>
              </a:rPr>
              <a:t>GPIO</a:t>
            </a:r>
            <a:endParaRPr lang="en-GB" sz="1200" dirty="0">
              <a:latin typeface="Calibri" panose="020F0502020204030204" pitchFamily="34" charset="0"/>
              <a:cs typeface="Calibri" panose="020F0502020204030204" pitchFamily="34" charset="0"/>
            </a:endParaRPr>
          </a:p>
        </p:txBody>
      </p:sp>
      <p:sp>
        <p:nvSpPr>
          <p:cNvPr id="57" name="TextBox 56">
            <a:extLst>
              <a:ext uri="{FF2B5EF4-FFF2-40B4-BE49-F238E27FC236}">
                <a16:creationId xmlns:a16="http://schemas.microsoft.com/office/drawing/2014/main" id="{6B2236CF-A36D-BE96-08FB-C8F5B6D97541}"/>
              </a:ext>
            </a:extLst>
          </p:cNvPr>
          <p:cNvSpPr txBox="1"/>
          <p:nvPr/>
        </p:nvSpPr>
        <p:spPr bwMode="auto">
          <a:xfrm>
            <a:off x="4372243" y="3222459"/>
            <a:ext cx="889173" cy="276999"/>
          </a:xfrm>
          <a:prstGeom prst="rect">
            <a:avLst/>
          </a:prstGeom>
          <a:noFill/>
          <a:ln>
            <a:noFill/>
          </a:ln>
        </p:spPr>
        <p:txBody>
          <a:bodyPr wrap="square" lIns="72000" rIns="72000">
            <a:spAutoFit/>
          </a:bodyPr>
          <a:lstStyle/>
          <a:p>
            <a:pPr algn="ctr">
              <a:defRPr/>
            </a:pPr>
            <a:r>
              <a:rPr lang="en-US" sz="1200" dirty="0">
                <a:latin typeface="Calibri" panose="020F0502020204030204" pitchFamily="34" charset="0"/>
                <a:cs typeface="Calibri" panose="020F0502020204030204" pitchFamily="34" charset="0"/>
              </a:rPr>
              <a:t>Ethernet</a:t>
            </a:r>
            <a:endParaRPr lang="en-GB" sz="1200" dirty="0">
              <a:latin typeface="Calibri" panose="020F0502020204030204" pitchFamily="34" charset="0"/>
              <a:cs typeface="Calibri" panose="020F0502020204030204" pitchFamily="34" charset="0"/>
            </a:endParaRPr>
          </a:p>
        </p:txBody>
      </p:sp>
      <p:grpSp>
        <p:nvGrpSpPr>
          <p:cNvPr id="90" name="Group 89">
            <a:extLst>
              <a:ext uri="{FF2B5EF4-FFF2-40B4-BE49-F238E27FC236}">
                <a16:creationId xmlns:a16="http://schemas.microsoft.com/office/drawing/2014/main" id="{F1A78D8F-C949-B6DA-3067-66A5BD8A7C08}"/>
              </a:ext>
            </a:extLst>
          </p:cNvPr>
          <p:cNvGrpSpPr/>
          <p:nvPr/>
        </p:nvGrpSpPr>
        <p:grpSpPr>
          <a:xfrm rot="16200000">
            <a:off x="2760299" y="3007478"/>
            <a:ext cx="144462" cy="258762"/>
            <a:chOff x="4487395" y="5226823"/>
            <a:chExt cx="144462" cy="258762"/>
          </a:xfrm>
        </p:grpSpPr>
        <p:sp>
          <p:nvSpPr>
            <p:cNvPr id="91" name="Rectangle 90">
              <a:extLst>
                <a:ext uri="{FF2B5EF4-FFF2-40B4-BE49-F238E27FC236}">
                  <a16:creationId xmlns:a16="http://schemas.microsoft.com/office/drawing/2014/main" id="{1F97BE2F-0A38-795E-B10E-D7BD927CE8E2}"/>
                </a:ext>
              </a:extLst>
            </p:cNvPr>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92" name="Straight Connector 91">
              <a:extLst>
                <a:ext uri="{FF2B5EF4-FFF2-40B4-BE49-F238E27FC236}">
                  <a16:creationId xmlns:a16="http://schemas.microsoft.com/office/drawing/2014/main" id="{4556D3C8-ED00-B186-61F6-7485F7AABA67}"/>
                </a:ext>
              </a:extLst>
            </p:cNvPr>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3" name="Straight Connector 92">
              <a:extLst>
                <a:ext uri="{FF2B5EF4-FFF2-40B4-BE49-F238E27FC236}">
                  <a16:creationId xmlns:a16="http://schemas.microsoft.com/office/drawing/2014/main" id="{DD8B9B86-D03D-0097-D684-855BA0673508}"/>
                </a:ext>
              </a:extLst>
            </p:cNvPr>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96" name="Group 95">
            <a:extLst>
              <a:ext uri="{FF2B5EF4-FFF2-40B4-BE49-F238E27FC236}">
                <a16:creationId xmlns:a16="http://schemas.microsoft.com/office/drawing/2014/main" id="{E3407391-5E34-A2BE-0A64-5DE6EF1AA551}"/>
              </a:ext>
            </a:extLst>
          </p:cNvPr>
          <p:cNvGrpSpPr/>
          <p:nvPr/>
        </p:nvGrpSpPr>
        <p:grpSpPr>
          <a:xfrm rot="16200000">
            <a:off x="1761915" y="3007477"/>
            <a:ext cx="144462" cy="258762"/>
            <a:chOff x="4487395" y="5226823"/>
            <a:chExt cx="144462" cy="258762"/>
          </a:xfrm>
        </p:grpSpPr>
        <p:sp>
          <p:nvSpPr>
            <p:cNvPr id="97" name="Rectangle 96">
              <a:extLst>
                <a:ext uri="{FF2B5EF4-FFF2-40B4-BE49-F238E27FC236}">
                  <a16:creationId xmlns:a16="http://schemas.microsoft.com/office/drawing/2014/main" id="{DCA4F15F-E4A5-A7FD-1D7B-4DC764249AA6}"/>
                </a:ext>
              </a:extLst>
            </p:cNvPr>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98" name="Straight Connector 97">
              <a:extLst>
                <a:ext uri="{FF2B5EF4-FFF2-40B4-BE49-F238E27FC236}">
                  <a16:creationId xmlns:a16="http://schemas.microsoft.com/office/drawing/2014/main" id="{BA756DA3-37E3-A228-170C-C484559D65AA}"/>
                </a:ext>
              </a:extLst>
            </p:cNvPr>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99" name="Straight Connector 98">
              <a:extLst>
                <a:ext uri="{FF2B5EF4-FFF2-40B4-BE49-F238E27FC236}">
                  <a16:creationId xmlns:a16="http://schemas.microsoft.com/office/drawing/2014/main" id="{E83D4ED0-54FC-D579-9828-0054FDCA9CA0}"/>
                </a:ext>
              </a:extLst>
            </p:cNvPr>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00" name="Group 99">
            <a:extLst>
              <a:ext uri="{FF2B5EF4-FFF2-40B4-BE49-F238E27FC236}">
                <a16:creationId xmlns:a16="http://schemas.microsoft.com/office/drawing/2014/main" id="{A881328E-96D7-0258-03BE-4D80909085D0}"/>
              </a:ext>
            </a:extLst>
          </p:cNvPr>
          <p:cNvGrpSpPr/>
          <p:nvPr/>
        </p:nvGrpSpPr>
        <p:grpSpPr>
          <a:xfrm rot="16200000">
            <a:off x="3750438" y="3007478"/>
            <a:ext cx="144462" cy="258762"/>
            <a:chOff x="4487395" y="5226823"/>
            <a:chExt cx="144462" cy="258762"/>
          </a:xfrm>
        </p:grpSpPr>
        <p:sp>
          <p:nvSpPr>
            <p:cNvPr id="101" name="Rectangle 100">
              <a:extLst>
                <a:ext uri="{FF2B5EF4-FFF2-40B4-BE49-F238E27FC236}">
                  <a16:creationId xmlns:a16="http://schemas.microsoft.com/office/drawing/2014/main" id="{76795515-A5A4-1E3E-6881-F5B2300FD492}"/>
                </a:ext>
              </a:extLst>
            </p:cNvPr>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02" name="Straight Connector 101">
              <a:extLst>
                <a:ext uri="{FF2B5EF4-FFF2-40B4-BE49-F238E27FC236}">
                  <a16:creationId xmlns:a16="http://schemas.microsoft.com/office/drawing/2014/main" id="{37EC95F4-F9FA-6286-942A-A86DF9EC781E}"/>
                </a:ext>
              </a:extLst>
            </p:cNvPr>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03" name="Straight Connector 102">
              <a:extLst>
                <a:ext uri="{FF2B5EF4-FFF2-40B4-BE49-F238E27FC236}">
                  <a16:creationId xmlns:a16="http://schemas.microsoft.com/office/drawing/2014/main" id="{9450DB70-A43C-603B-D34E-6F6141879ED6}"/>
                </a:ext>
              </a:extLst>
            </p:cNvPr>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04" name="Group 103">
            <a:extLst>
              <a:ext uri="{FF2B5EF4-FFF2-40B4-BE49-F238E27FC236}">
                <a16:creationId xmlns:a16="http://schemas.microsoft.com/office/drawing/2014/main" id="{865FEF0D-0E58-7B02-06DF-A85EC9DDAF85}"/>
              </a:ext>
            </a:extLst>
          </p:cNvPr>
          <p:cNvGrpSpPr/>
          <p:nvPr/>
        </p:nvGrpSpPr>
        <p:grpSpPr>
          <a:xfrm rot="16200000">
            <a:off x="4739188" y="3007477"/>
            <a:ext cx="144462" cy="258762"/>
            <a:chOff x="4487395" y="5226823"/>
            <a:chExt cx="144462" cy="258762"/>
          </a:xfrm>
        </p:grpSpPr>
        <p:sp>
          <p:nvSpPr>
            <p:cNvPr id="105" name="Rectangle 104">
              <a:extLst>
                <a:ext uri="{FF2B5EF4-FFF2-40B4-BE49-F238E27FC236}">
                  <a16:creationId xmlns:a16="http://schemas.microsoft.com/office/drawing/2014/main" id="{5CDAB0D0-02E0-42C6-1313-ED00A9B64999}"/>
                </a:ext>
              </a:extLst>
            </p:cNvPr>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06" name="Straight Connector 105">
              <a:extLst>
                <a:ext uri="{FF2B5EF4-FFF2-40B4-BE49-F238E27FC236}">
                  <a16:creationId xmlns:a16="http://schemas.microsoft.com/office/drawing/2014/main" id="{B0A3F6E0-AA7C-7E6A-4160-6026D4DB06FE}"/>
                </a:ext>
              </a:extLst>
            </p:cNvPr>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07" name="Straight Connector 106">
              <a:extLst>
                <a:ext uri="{FF2B5EF4-FFF2-40B4-BE49-F238E27FC236}">
                  <a16:creationId xmlns:a16="http://schemas.microsoft.com/office/drawing/2014/main" id="{CABCF2C1-14F6-48DE-6779-ED70781E2A1A}"/>
                </a:ext>
              </a:extLst>
            </p:cNvPr>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08" name="Group 107">
            <a:extLst>
              <a:ext uri="{FF2B5EF4-FFF2-40B4-BE49-F238E27FC236}">
                <a16:creationId xmlns:a16="http://schemas.microsoft.com/office/drawing/2014/main" id="{F6DEDB14-5E7B-4317-1B68-79FBE3010E1C}"/>
              </a:ext>
            </a:extLst>
          </p:cNvPr>
          <p:cNvGrpSpPr/>
          <p:nvPr/>
        </p:nvGrpSpPr>
        <p:grpSpPr>
          <a:xfrm rot="16200000">
            <a:off x="6541018" y="3007478"/>
            <a:ext cx="144462" cy="258762"/>
            <a:chOff x="4487395" y="5226823"/>
            <a:chExt cx="144462" cy="258762"/>
          </a:xfrm>
        </p:grpSpPr>
        <p:sp>
          <p:nvSpPr>
            <p:cNvPr id="109" name="Rectangle 108">
              <a:extLst>
                <a:ext uri="{FF2B5EF4-FFF2-40B4-BE49-F238E27FC236}">
                  <a16:creationId xmlns:a16="http://schemas.microsoft.com/office/drawing/2014/main" id="{731A3BD4-7A76-9457-8B01-6C797293DD62}"/>
                </a:ext>
              </a:extLst>
            </p:cNvPr>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10" name="Straight Connector 109">
              <a:extLst>
                <a:ext uri="{FF2B5EF4-FFF2-40B4-BE49-F238E27FC236}">
                  <a16:creationId xmlns:a16="http://schemas.microsoft.com/office/drawing/2014/main" id="{FBC0811B-A6FF-B9AE-573E-F96D6EF1B875}"/>
                </a:ext>
              </a:extLst>
            </p:cNvPr>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11" name="Straight Connector 110">
              <a:extLst>
                <a:ext uri="{FF2B5EF4-FFF2-40B4-BE49-F238E27FC236}">
                  <a16:creationId xmlns:a16="http://schemas.microsoft.com/office/drawing/2014/main" id="{779FF290-17D1-E77D-9AFF-DBC5FF6EEA4B}"/>
                </a:ext>
              </a:extLst>
            </p:cNvPr>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12" name="Group 111">
            <a:extLst>
              <a:ext uri="{FF2B5EF4-FFF2-40B4-BE49-F238E27FC236}">
                <a16:creationId xmlns:a16="http://schemas.microsoft.com/office/drawing/2014/main" id="{89424E07-B2C3-B978-A428-15476D91C552}"/>
              </a:ext>
            </a:extLst>
          </p:cNvPr>
          <p:cNvGrpSpPr/>
          <p:nvPr/>
        </p:nvGrpSpPr>
        <p:grpSpPr>
          <a:xfrm rot="16200000">
            <a:off x="8029583" y="3007478"/>
            <a:ext cx="144462" cy="258762"/>
            <a:chOff x="4487395" y="5226823"/>
            <a:chExt cx="144462" cy="258762"/>
          </a:xfrm>
        </p:grpSpPr>
        <p:sp>
          <p:nvSpPr>
            <p:cNvPr id="113" name="Rectangle 112">
              <a:extLst>
                <a:ext uri="{FF2B5EF4-FFF2-40B4-BE49-F238E27FC236}">
                  <a16:creationId xmlns:a16="http://schemas.microsoft.com/office/drawing/2014/main" id="{2486E465-3FC5-9739-17C7-1B5C7BE2B6AA}"/>
                </a:ext>
              </a:extLst>
            </p:cNvPr>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14" name="Straight Connector 113">
              <a:extLst>
                <a:ext uri="{FF2B5EF4-FFF2-40B4-BE49-F238E27FC236}">
                  <a16:creationId xmlns:a16="http://schemas.microsoft.com/office/drawing/2014/main" id="{15FC4966-15BC-B35A-CADB-ADDAEBEBCD01}"/>
                </a:ext>
              </a:extLst>
            </p:cNvPr>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15" name="Straight Connector 114">
              <a:extLst>
                <a:ext uri="{FF2B5EF4-FFF2-40B4-BE49-F238E27FC236}">
                  <a16:creationId xmlns:a16="http://schemas.microsoft.com/office/drawing/2014/main" id="{CE10A1AD-84C8-5485-0253-F8DD62AA974A}"/>
                </a:ext>
              </a:extLst>
            </p:cNvPr>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16" name="Group 115">
            <a:extLst>
              <a:ext uri="{FF2B5EF4-FFF2-40B4-BE49-F238E27FC236}">
                <a16:creationId xmlns:a16="http://schemas.microsoft.com/office/drawing/2014/main" id="{7539891F-F180-9891-1026-07D67E03B0C1}"/>
              </a:ext>
            </a:extLst>
          </p:cNvPr>
          <p:cNvGrpSpPr/>
          <p:nvPr/>
        </p:nvGrpSpPr>
        <p:grpSpPr>
          <a:xfrm rot="16200000">
            <a:off x="8723352" y="3007477"/>
            <a:ext cx="144462" cy="258762"/>
            <a:chOff x="4487395" y="5226823"/>
            <a:chExt cx="144462" cy="258762"/>
          </a:xfrm>
        </p:grpSpPr>
        <p:sp>
          <p:nvSpPr>
            <p:cNvPr id="117" name="Rectangle 116">
              <a:extLst>
                <a:ext uri="{FF2B5EF4-FFF2-40B4-BE49-F238E27FC236}">
                  <a16:creationId xmlns:a16="http://schemas.microsoft.com/office/drawing/2014/main" id="{756CC32F-92A0-4CC3-DF8C-F8F3C08EB2BE}"/>
                </a:ext>
              </a:extLst>
            </p:cNvPr>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18" name="Straight Connector 117">
              <a:extLst>
                <a:ext uri="{FF2B5EF4-FFF2-40B4-BE49-F238E27FC236}">
                  <a16:creationId xmlns:a16="http://schemas.microsoft.com/office/drawing/2014/main" id="{6F7D5A72-E15C-55A0-BA66-F90DA3219686}"/>
                </a:ext>
              </a:extLst>
            </p:cNvPr>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19" name="Straight Connector 118">
              <a:extLst>
                <a:ext uri="{FF2B5EF4-FFF2-40B4-BE49-F238E27FC236}">
                  <a16:creationId xmlns:a16="http://schemas.microsoft.com/office/drawing/2014/main" id="{6536808B-3CF2-2C80-EFF6-3F06882A1734}"/>
                </a:ext>
              </a:extLst>
            </p:cNvPr>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20" name="Group 119">
            <a:extLst>
              <a:ext uri="{FF2B5EF4-FFF2-40B4-BE49-F238E27FC236}">
                <a16:creationId xmlns:a16="http://schemas.microsoft.com/office/drawing/2014/main" id="{2A57229C-9AF0-8733-E7E2-C184287D7386}"/>
              </a:ext>
            </a:extLst>
          </p:cNvPr>
          <p:cNvGrpSpPr/>
          <p:nvPr/>
        </p:nvGrpSpPr>
        <p:grpSpPr>
          <a:xfrm rot="16200000">
            <a:off x="9417123" y="3007477"/>
            <a:ext cx="144462" cy="258762"/>
            <a:chOff x="4487395" y="5226823"/>
            <a:chExt cx="144462" cy="258762"/>
          </a:xfrm>
        </p:grpSpPr>
        <p:sp>
          <p:nvSpPr>
            <p:cNvPr id="121" name="Rectangle 120">
              <a:extLst>
                <a:ext uri="{FF2B5EF4-FFF2-40B4-BE49-F238E27FC236}">
                  <a16:creationId xmlns:a16="http://schemas.microsoft.com/office/drawing/2014/main" id="{CF3A0653-7B52-7056-E63A-068C5A2F6096}"/>
                </a:ext>
              </a:extLst>
            </p:cNvPr>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22" name="Straight Connector 121">
              <a:extLst>
                <a:ext uri="{FF2B5EF4-FFF2-40B4-BE49-F238E27FC236}">
                  <a16:creationId xmlns:a16="http://schemas.microsoft.com/office/drawing/2014/main" id="{5BF09384-E34B-A993-47F4-ED993D0984B0}"/>
                </a:ext>
              </a:extLst>
            </p:cNvPr>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23" name="Straight Connector 122">
              <a:extLst>
                <a:ext uri="{FF2B5EF4-FFF2-40B4-BE49-F238E27FC236}">
                  <a16:creationId xmlns:a16="http://schemas.microsoft.com/office/drawing/2014/main" id="{21D145DE-1C03-6CB4-FE1D-A7E7DE8769D4}"/>
                </a:ext>
              </a:extLst>
            </p:cNvPr>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24" name="Group 123">
            <a:extLst>
              <a:ext uri="{FF2B5EF4-FFF2-40B4-BE49-F238E27FC236}">
                <a16:creationId xmlns:a16="http://schemas.microsoft.com/office/drawing/2014/main" id="{728477EC-2EA0-66E7-3010-36394A77814A}"/>
              </a:ext>
            </a:extLst>
          </p:cNvPr>
          <p:cNvGrpSpPr/>
          <p:nvPr/>
        </p:nvGrpSpPr>
        <p:grpSpPr>
          <a:xfrm rot="16200000">
            <a:off x="10272085" y="3007477"/>
            <a:ext cx="144462" cy="258762"/>
            <a:chOff x="4487395" y="5226823"/>
            <a:chExt cx="144462" cy="258762"/>
          </a:xfrm>
        </p:grpSpPr>
        <p:sp>
          <p:nvSpPr>
            <p:cNvPr id="125" name="Rectangle 124">
              <a:extLst>
                <a:ext uri="{FF2B5EF4-FFF2-40B4-BE49-F238E27FC236}">
                  <a16:creationId xmlns:a16="http://schemas.microsoft.com/office/drawing/2014/main" id="{B397BC43-AC34-692A-7D7E-BC0E3A7294DC}"/>
                </a:ext>
              </a:extLst>
            </p:cNvPr>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26" name="Straight Connector 125">
              <a:extLst>
                <a:ext uri="{FF2B5EF4-FFF2-40B4-BE49-F238E27FC236}">
                  <a16:creationId xmlns:a16="http://schemas.microsoft.com/office/drawing/2014/main" id="{9E84AE5A-7303-03D8-82D9-A5A4A3751931}"/>
                </a:ext>
              </a:extLst>
            </p:cNvPr>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27" name="Straight Connector 126">
              <a:extLst>
                <a:ext uri="{FF2B5EF4-FFF2-40B4-BE49-F238E27FC236}">
                  <a16:creationId xmlns:a16="http://schemas.microsoft.com/office/drawing/2014/main" id="{70CAED30-D5FA-4DA4-3E4D-E3734D7E3976}"/>
                </a:ext>
              </a:extLst>
            </p:cNvPr>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grpSp>
        <p:nvGrpSpPr>
          <p:cNvPr id="128" name="Group 127">
            <a:extLst>
              <a:ext uri="{FF2B5EF4-FFF2-40B4-BE49-F238E27FC236}">
                <a16:creationId xmlns:a16="http://schemas.microsoft.com/office/drawing/2014/main" id="{BA96D23D-CEB7-1640-4593-3211407EF4BC}"/>
              </a:ext>
            </a:extLst>
          </p:cNvPr>
          <p:cNvGrpSpPr/>
          <p:nvPr/>
        </p:nvGrpSpPr>
        <p:grpSpPr>
          <a:xfrm rot="16200000">
            <a:off x="11262572" y="3007477"/>
            <a:ext cx="144462" cy="258762"/>
            <a:chOff x="4487395" y="5226823"/>
            <a:chExt cx="144462" cy="258762"/>
          </a:xfrm>
        </p:grpSpPr>
        <p:sp>
          <p:nvSpPr>
            <p:cNvPr id="129" name="Rectangle 128">
              <a:extLst>
                <a:ext uri="{FF2B5EF4-FFF2-40B4-BE49-F238E27FC236}">
                  <a16:creationId xmlns:a16="http://schemas.microsoft.com/office/drawing/2014/main" id="{0BA80261-0AD4-8F30-EBA3-CD353D0A29F6}"/>
                </a:ext>
              </a:extLst>
            </p:cNvPr>
            <p:cNvSpPr/>
            <p:nvPr/>
          </p:nvSpPr>
          <p:spPr bwMode="auto">
            <a:xfrm>
              <a:off x="4487395" y="5226823"/>
              <a:ext cx="144462" cy="258762"/>
            </a:xfrm>
            <a:prstGeom prst="rect">
              <a:avLst/>
            </a:prstGeom>
            <a:noFill/>
            <a:ln w="19050">
              <a:solidFill>
                <a:schemeClr val="tx1"/>
              </a:solidFill>
              <a:miter lim="800000"/>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GB">
                <a:latin typeface="Calibri" panose="020F0502020204030204" pitchFamily="34" charset="0"/>
                <a:cs typeface="Calibri" panose="020F0502020204030204" pitchFamily="34" charset="0"/>
              </a:endParaRPr>
            </a:p>
          </p:txBody>
        </p:sp>
        <p:cxnSp>
          <p:nvCxnSpPr>
            <p:cNvPr id="130" name="Straight Connector 129">
              <a:extLst>
                <a:ext uri="{FF2B5EF4-FFF2-40B4-BE49-F238E27FC236}">
                  <a16:creationId xmlns:a16="http://schemas.microsoft.com/office/drawing/2014/main" id="{AC89C242-A71C-49C2-856E-3ABF0E9AF306}"/>
                </a:ext>
              </a:extLst>
            </p:cNvPr>
            <p:cNvCxnSpPr/>
            <p:nvPr/>
          </p:nvCxnSpPr>
          <p:spPr bwMode="auto">
            <a:xfrm>
              <a:off x="4487395" y="5317310"/>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31" name="Straight Connector 130">
              <a:extLst>
                <a:ext uri="{FF2B5EF4-FFF2-40B4-BE49-F238E27FC236}">
                  <a16:creationId xmlns:a16="http://schemas.microsoft.com/office/drawing/2014/main" id="{CADB0AFE-4343-3647-3D2C-E3F659C9D867}"/>
                </a:ext>
              </a:extLst>
            </p:cNvPr>
            <p:cNvCxnSpPr/>
            <p:nvPr/>
          </p:nvCxnSpPr>
          <p:spPr bwMode="auto">
            <a:xfrm>
              <a:off x="4487395" y="5398273"/>
              <a:ext cx="144462" cy="0"/>
            </a:xfrm>
            <a:prstGeom prst="line">
              <a:avLst/>
            </a:prstGeom>
            <a:ln w="22225">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132" name="TextBox 131">
            <a:extLst>
              <a:ext uri="{FF2B5EF4-FFF2-40B4-BE49-F238E27FC236}">
                <a16:creationId xmlns:a16="http://schemas.microsoft.com/office/drawing/2014/main" id="{7C5AFB61-5954-A72B-468D-A40E8B211646}"/>
              </a:ext>
            </a:extLst>
          </p:cNvPr>
          <p:cNvSpPr txBox="1"/>
          <p:nvPr/>
        </p:nvSpPr>
        <p:spPr bwMode="auto">
          <a:xfrm>
            <a:off x="6271250" y="3222459"/>
            <a:ext cx="684000" cy="276999"/>
          </a:xfrm>
          <a:prstGeom prst="rect">
            <a:avLst/>
          </a:prstGeom>
          <a:noFill/>
          <a:ln>
            <a:noFill/>
          </a:ln>
        </p:spPr>
        <p:txBody>
          <a:bodyPr wrap="square" lIns="72000" rIns="72000">
            <a:spAutoFit/>
          </a:bodyPr>
          <a:lstStyle/>
          <a:p>
            <a:pPr algn="ctr">
              <a:defRPr/>
            </a:pPr>
            <a:r>
              <a:rPr lang="en-US" sz="1200" dirty="0">
                <a:latin typeface="Calibri" panose="020F0502020204030204" pitchFamily="34" charset="0"/>
                <a:cs typeface="Calibri" panose="020F0502020204030204" pitchFamily="34" charset="0"/>
              </a:rPr>
              <a:t>RX0/TX0</a:t>
            </a:r>
            <a:endParaRPr lang="en-GB" sz="1200" dirty="0">
              <a:latin typeface="Calibri" panose="020F0502020204030204" pitchFamily="34" charset="0"/>
              <a:cs typeface="Calibri" panose="020F0502020204030204" pitchFamily="34" charset="0"/>
            </a:endParaRPr>
          </a:p>
        </p:txBody>
      </p:sp>
      <p:sp>
        <p:nvSpPr>
          <p:cNvPr id="133" name="TextBox 132">
            <a:extLst>
              <a:ext uri="{FF2B5EF4-FFF2-40B4-BE49-F238E27FC236}">
                <a16:creationId xmlns:a16="http://schemas.microsoft.com/office/drawing/2014/main" id="{D09FF2E0-EA3D-350B-3DAC-EB43777C3D98}"/>
              </a:ext>
            </a:extLst>
          </p:cNvPr>
          <p:cNvSpPr txBox="1"/>
          <p:nvPr/>
        </p:nvSpPr>
        <p:spPr bwMode="auto">
          <a:xfrm>
            <a:off x="10992803" y="3222459"/>
            <a:ext cx="684000" cy="276999"/>
          </a:xfrm>
          <a:prstGeom prst="rect">
            <a:avLst/>
          </a:prstGeom>
          <a:noFill/>
          <a:ln>
            <a:noFill/>
          </a:ln>
        </p:spPr>
        <p:txBody>
          <a:bodyPr wrap="square" lIns="72000" rIns="72000">
            <a:spAutoFit/>
          </a:bodyPr>
          <a:lstStyle/>
          <a:p>
            <a:pPr algn="ctr">
              <a:defRPr/>
            </a:pPr>
            <a:r>
              <a:rPr lang="en-US" sz="1200" dirty="0">
                <a:latin typeface="Calibri" panose="020F0502020204030204" pitchFamily="34" charset="0"/>
                <a:cs typeface="Calibri" panose="020F0502020204030204" pitchFamily="34" charset="0"/>
              </a:rPr>
              <a:t>RX/TX</a:t>
            </a:r>
            <a:endParaRPr lang="en-GB" sz="1200" dirty="0">
              <a:latin typeface="Calibri" panose="020F0502020204030204" pitchFamily="34" charset="0"/>
              <a:cs typeface="Calibri" panose="020F0502020204030204" pitchFamily="34" charset="0"/>
            </a:endParaRPr>
          </a:p>
        </p:txBody>
      </p:sp>
      <p:sp>
        <p:nvSpPr>
          <p:cNvPr id="134" name="TextBox 133">
            <a:extLst>
              <a:ext uri="{FF2B5EF4-FFF2-40B4-BE49-F238E27FC236}">
                <a16:creationId xmlns:a16="http://schemas.microsoft.com/office/drawing/2014/main" id="{DD96B573-393E-EBCC-44CB-DD87DE553F2D}"/>
              </a:ext>
            </a:extLst>
          </p:cNvPr>
          <p:cNvSpPr txBox="1"/>
          <p:nvPr/>
        </p:nvSpPr>
        <p:spPr bwMode="auto">
          <a:xfrm>
            <a:off x="1394653" y="3222459"/>
            <a:ext cx="889173" cy="276999"/>
          </a:xfrm>
          <a:prstGeom prst="rect">
            <a:avLst/>
          </a:prstGeom>
          <a:noFill/>
          <a:ln>
            <a:noFill/>
          </a:ln>
        </p:spPr>
        <p:txBody>
          <a:bodyPr wrap="square" lIns="72000" rIns="72000">
            <a:spAutoFit/>
          </a:bodyPr>
          <a:lstStyle/>
          <a:p>
            <a:pPr algn="ctr">
              <a:defRPr/>
            </a:pPr>
            <a:r>
              <a:rPr lang="en-US" sz="1200" dirty="0">
                <a:latin typeface="Calibri" panose="020F0502020204030204" pitchFamily="34" charset="0"/>
                <a:cs typeface="Calibri" panose="020F0502020204030204" pitchFamily="34" charset="0"/>
              </a:rPr>
              <a:t>GPIO</a:t>
            </a:r>
            <a:endParaRPr lang="en-GB" sz="1200" dirty="0">
              <a:latin typeface="Calibri" panose="020F0502020204030204" pitchFamily="34" charset="0"/>
              <a:cs typeface="Calibri" panose="020F0502020204030204" pitchFamily="34" charset="0"/>
            </a:endParaRPr>
          </a:p>
        </p:txBody>
      </p:sp>
      <p:sp>
        <p:nvSpPr>
          <p:cNvPr id="135" name="TextBox 134">
            <a:extLst>
              <a:ext uri="{FF2B5EF4-FFF2-40B4-BE49-F238E27FC236}">
                <a16:creationId xmlns:a16="http://schemas.microsoft.com/office/drawing/2014/main" id="{12DFEF49-A35C-A955-0E2B-792AE1D9B907}"/>
              </a:ext>
            </a:extLst>
          </p:cNvPr>
          <p:cNvSpPr txBox="1"/>
          <p:nvPr/>
        </p:nvSpPr>
        <p:spPr bwMode="auto">
          <a:xfrm>
            <a:off x="2382530" y="3222459"/>
            <a:ext cx="899999" cy="276999"/>
          </a:xfrm>
          <a:prstGeom prst="rect">
            <a:avLst/>
          </a:prstGeom>
          <a:noFill/>
          <a:ln>
            <a:noFill/>
          </a:ln>
        </p:spPr>
        <p:txBody>
          <a:bodyPr wrap="square" lIns="72000" rIns="72000">
            <a:spAutoFit/>
          </a:bodyPr>
          <a:lstStyle/>
          <a:p>
            <a:pPr algn="ctr">
              <a:defRPr/>
            </a:pPr>
            <a:r>
              <a:rPr lang="en-US" sz="1200" dirty="0">
                <a:latin typeface="Calibri" panose="020F0502020204030204" pitchFamily="34" charset="0"/>
                <a:cs typeface="Calibri" panose="020F0502020204030204" pitchFamily="34" charset="0"/>
              </a:rPr>
              <a:t>USBD0</a:t>
            </a:r>
            <a:endParaRPr lang="en-GB" sz="1200" dirty="0">
              <a:latin typeface="Calibri" panose="020F0502020204030204" pitchFamily="34" charset="0"/>
              <a:cs typeface="Calibri" panose="020F0502020204030204" pitchFamily="34" charset="0"/>
            </a:endParaRPr>
          </a:p>
        </p:txBody>
      </p:sp>
      <p:sp>
        <p:nvSpPr>
          <p:cNvPr id="136" name="TextBox 135">
            <a:extLst>
              <a:ext uri="{FF2B5EF4-FFF2-40B4-BE49-F238E27FC236}">
                <a16:creationId xmlns:a16="http://schemas.microsoft.com/office/drawing/2014/main" id="{A73B207F-6A64-31ED-6AFC-764B5BDDB3B4}"/>
              </a:ext>
            </a:extLst>
          </p:cNvPr>
          <p:cNvSpPr txBox="1"/>
          <p:nvPr/>
        </p:nvSpPr>
        <p:spPr bwMode="auto">
          <a:xfrm>
            <a:off x="3376448" y="3222459"/>
            <a:ext cx="899999" cy="276999"/>
          </a:xfrm>
          <a:prstGeom prst="rect">
            <a:avLst/>
          </a:prstGeom>
          <a:noFill/>
          <a:ln>
            <a:noFill/>
          </a:ln>
        </p:spPr>
        <p:txBody>
          <a:bodyPr wrap="square" lIns="72000" rIns="72000">
            <a:spAutoFit/>
          </a:bodyPr>
          <a:lstStyle/>
          <a:p>
            <a:pPr algn="ctr">
              <a:defRPr/>
            </a:pPr>
            <a:r>
              <a:rPr lang="en-US" sz="1200" dirty="0">
                <a:latin typeface="Calibri" panose="020F0502020204030204" pitchFamily="34" charset="0"/>
                <a:cs typeface="Calibri" panose="020F0502020204030204" pitchFamily="34" charset="0"/>
              </a:rPr>
              <a:t>USBH0</a:t>
            </a:r>
            <a:endParaRPr lang="en-GB" sz="1200" dirty="0">
              <a:latin typeface="Calibri" panose="020F0502020204030204" pitchFamily="34" charset="0"/>
              <a:cs typeface="Calibri" panose="020F0502020204030204" pitchFamily="34" charset="0"/>
            </a:endParaRPr>
          </a:p>
        </p:txBody>
      </p:sp>
      <p:sp>
        <p:nvSpPr>
          <p:cNvPr id="137" name="TextBox 136">
            <a:extLst>
              <a:ext uri="{FF2B5EF4-FFF2-40B4-BE49-F238E27FC236}">
                <a16:creationId xmlns:a16="http://schemas.microsoft.com/office/drawing/2014/main" id="{DD6FF4D5-4E77-6366-F333-6B88D54C474B}"/>
              </a:ext>
            </a:extLst>
          </p:cNvPr>
          <p:cNvSpPr txBox="1"/>
          <p:nvPr/>
        </p:nvSpPr>
        <p:spPr bwMode="auto">
          <a:xfrm>
            <a:off x="7781196" y="3222459"/>
            <a:ext cx="644618" cy="276999"/>
          </a:xfrm>
          <a:prstGeom prst="rect">
            <a:avLst/>
          </a:prstGeom>
          <a:noFill/>
          <a:ln>
            <a:noFill/>
          </a:ln>
        </p:spPr>
        <p:txBody>
          <a:bodyPr wrap="square" lIns="72000" rIns="72000">
            <a:spAutoFit/>
          </a:bodyPr>
          <a:lstStyle/>
          <a:p>
            <a:pPr algn="ctr">
              <a:defRPr/>
            </a:pPr>
            <a:r>
              <a:rPr lang="en-US" sz="1200" dirty="0">
                <a:latin typeface="Calibri" panose="020F0502020204030204" pitchFamily="34" charset="0"/>
                <a:cs typeface="Calibri" panose="020F0502020204030204" pitchFamily="34" charset="0"/>
              </a:rPr>
              <a:t>SPI1</a:t>
            </a:r>
            <a:endParaRPr lang="en-GB" sz="1200" dirty="0">
              <a:latin typeface="Calibri" panose="020F0502020204030204" pitchFamily="34" charset="0"/>
              <a:cs typeface="Calibri" panose="020F0502020204030204" pitchFamily="34" charset="0"/>
            </a:endParaRPr>
          </a:p>
        </p:txBody>
      </p:sp>
      <p:sp>
        <p:nvSpPr>
          <p:cNvPr id="138" name="TextBox 137">
            <a:extLst>
              <a:ext uri="{FF2B5EF4-FFF2-40B4-BE49-F238E27FC236}">
                <a16:creationId xmlns:a16="http://schemas.microsoft.com/office/drawing/2014/main" id="{C7E2846B-5BD2-ED52-2A3C-1F6082ACABAF}"/>
              </a:ext>
            </a:extLst>
          </p:cNvPr>
          <p:cNvSpPr txBox="1"/>
          <p:nvPr/>
        </p:nvSpPr>
        <p:spPr bwMode="auto">
          <a:xfrm>
            <a:off x="8471584" y="3222459"/>
            <a:ext cx="644618" cy="276999"/>
          </a:xfrm>
          <a:prstGeom prst="rect">
            <a:avLst/>
          </a:prstGeom>
          <a:noFill/>
          <a:ln>
            <a:noFill/>
          </a:ln>
        </p:spPr>
        <p:txBody>
          <a:bodyPr wrap="square" lIns="72000" rIns="72000">
            <a:spAutoFit/>
          </a:bodyPr>
          <a:lstStyle/>
          <a:p>
            <a:pPr algn="ctr">
              <a:defRPr/>
            </a:pPr>
            <a:r>
              <a:rPr lang="en-US" sz="1200" dirty="0">
                <a:latin typeface="Calibri" panose="020F0502020204030204" pitchFamily="34" charset="0"/>
                <a:cs typeface="Calibri" panose="020F0502020204030204" pitchFamily="34" charset="0"/>
              </a:rPr>
              <a:t>SDIO0</a:t>
            </a:r>
            <a:endParaRPr lang="en-GB" sz="1200" dirty="0">
              <a:latin typeface="Calibri" panose="020F0502020204030204" pitchFamily="34" charset="0"/>
              <a:cs typeface="Calibri" panose="020F0502020204030204" pitchFamily="34" charset="0"/>
            </a:endParaRPr>
          </a:p>
        </p:txBody>
      </p:sp>
      <p:sp>
        <p:nvSpPr>
          <p:cNvPr id="139" name="TextBox 138">
            <a:extLst>
              <a:ext uri="{FF2B5EF4-FFF2-40B4-BE49-F238E27FC236}">
                <a16:creationId xmlns:a16="http://schemas.microsoft.com/office/drawing/2014/main" id="{DF872C45-9254-DBFD-6EF5-DBCB8C941AB9}"/>
              </a:ext>
            </a:extLst>
          </p:cNvPr>
          <p:cNvSpPr txBox="1"/>
          <p:nvPr/>
        </p:nvSpPr>
        <p:spPr bwMode="auto">
          <a:xfrm>
            <a:off x="9168736" y="3222459"/>
            <a:ext cx="644618" cy="276999"/>
          </a:xfrm>
          <a:prstGeom prst="rect">
            <a:avLst/>
          </a:prstGeom>
          <a:noFill/>
          <a:ln>
            <a:noFill/>
          </a:ln>
        </p:spPr>
        <p:txBody>
          <a:bodyPr wrap="square" lIns="72000" rIns="72000">
            <a:spAutoFit/>
          </a:bodyPr>
          <a:lstStyle/>
          <a:p>
            <a:pPr algn="ctr">
              <a:defRPr/>
            </a:pPr>
            <a:r>
              <a:rPr lang="en-US" sz="1200" dirty="0">
                <a:latin typeface="Calibri" panose="020F0502020204030204" pitchFamily="34" charset="0"/>
                <a:cs typeface="Calibri" panose="020F0502020204030204" pitchFamily="34" charset="0"/>
              </a:rPr>
              <a:t>I/O</a:t>
            </a:r>
            <a:endParaRPr lang="en-GB" sz="1200" dirty="0">
              <a:latin typeface="Calibri" panose="020F0502020204030204" pitchFamily="34" charset="0"/>
              <a:cs typeface="Calibri" panose="020F0502020204030204" pitchFamily="34" charset="0"/>
            </a:endParaRPr>
          </a:p>
        </p:txBody>
      </p:sp>
      <p:sp>
        <p:nvSpPr>
          <p:cNvPr id="140" name="TextBox 139">
            <a:extLst>
              <a:ext uri="{FF2B5EF4-FFF2-40B4-BE49-F238E27FC236}">
                <a16:creationId xmlns:a16="http://schemas.microsoft.com/office/drawing/2014/main" id="{C77D9C0A-B418-31E0-9363-3FCF80741C01}"/>
              </a:ext>
            </a:extLst>
          </p:cNvPr>
          <p:cNvSpPr txBox="1"/>
          <p:nvPr/>
        </p:nvSpPr>
        <p:spPr bwMode="auto">
          <a:xfrm>
            <a:off x="10022007" y="3222459"/>
            <a:ext cx="644618" cy="276999"/>
          </a:xfrm>
          <a:prstGeom prst="rect">
            <a:avLst/>
          </a:prstGeom>
          <a:noFill/>
          <a:ln>
            <a:noFill/>
          </a:ln>
        </p:spPr>
        <p:txBody>
          <a:bodyPr wrap="square" lIns="72000" rIns="72000">
            <a:spAutoFit/>
          </a:bodyPr>
          <a:lstStyle/>
          <a:p>
            <a:pPr algn="ctr">
              <a:defRPr/>
            </a:pPr>
            <a:r>
              <a:rPr lang="en-US" sz="1200" dirty="0">
                <a:latin typeface="Calibri" panose="020F0502020204030204" pitchFamily="34" charset="0"/>
                <a:cs typeface="Calibri" panose="020F0502020204030204" pitchFamily="34" charset="0"/>
              </a:rPr>
              <a:t>SPI0</a:t>
            </a:r>
            <a:endParaRPr lang="en-GB" sz="1200" dirty="0">
              <a:latin typeface="Calibri" panose="020F0502020204030204" pitchFamily="34" charset="0"/>
              <a:cs typeface="Calibri" panose="020F0502020204030204" pitchFamily="34" charset="0"/>
            </a:endParaRPr>
          </a:p>
        </p:txBody>
      </p:sp>
      <p:sp>
        <p:nvSpPr>
          <p:cNvPr id="141" name="Rounded Rectangle 140">
            <a:extLst>
              <a:ext uri="{FF2B5EF4-FFF2-40B4-BE49-F238E27FC236}">
                <a16:creationId xmlns:a16="http://schemas.microsoft.com/office/drawing/2014/main" id="{2C0C2ED6-2C65-D75D-E150-4548B602CFF9}"/>
              </a:ext>
            </a:extLst>
          </p:cNvPr>
          <p:cNvSpPr/>
          <p:nvPr/>
        </p:nvSpPr>
        <p:spPr bwMode="auto">
          <a:xfrm>
            <a:off x="1383825" y="1033159"/>
            <a:ext cx="10400977" cy="288000"/>
          </a:xfrm>
          <a:prstGeom prst="roundRect">
            <a:avLst>
              <a:gd name="adj" fmla="val 0"/>
            </a:avLst>
          </a:prstGeom>
          <a:solidFill>
            <a:srgbClr val="002B49"/>
          </a:solidFill>
          <a:ln w="19050" algn="ctr">
            <a:noFill/>
            <a:round/>
            <a:headEnd/>
            <a:tailEnd/>
          </a:ln>
        </p:spPr>
        <p:txBody>
          <a:bodyPr wrap="none" lIns="121944" tIns="60972" rIns="121944" bIns="60972" anchor="ctr"/>
          <a:lstStyle/>
          <a:p>
            <a:pPr algn="ctr" fontAlgn="auto">
              <a:spcBef>
                <a:spcPts val="0"/>
              </a:spcBef>
              <a:spcAft>
                <a:spcPts val="0"/>
              </a:spcAft>
              <a:defRPr/>
            </a:pPr>
            <a:r>
              <a:rPr lang="de-DE"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User </a:t>
            </a:r>
            <a:r>
              <a:rPr lang="en-US" sz="1400" b="1" kern="0" dirty="0">
                <a:solidFill>
                  <a:sysClr val="window" lastClr="FFFFFF"/>
                </a:solidFill>
                <a:latin typeface="Calibri" panose="020F0502020204030204" pitchFamily="34" charset="0"/>
                <a:ea typeface="ＭＳ Ｐゴシック" pitchFamily="34" charset="-128"/>
                <a:cs typeface="Calibri" panose="020F0502020204030204" pitchFamily="34" charset="0"/>
              </a:rPr>
              <a:t>Application</a:t>
            </a:r>
          </a:p>
        </p:txBody>
      </p:sp>
      <p:sp>
        <p:nvSpPr>
          <p:cNvPr id="142" name="Rounded Rectangle 141">
            <a:extLst>
              <a:ext uri="{FF2B5EF4-FFF2-40B4-BE49-F238E27FC236}">
                <a16:creationId xmlns:a16="http://schemas.microsoft.com/office/drawing/2014/main" id="{D2538779-CB18-6E45-5B62-631B9FC1456F}"/>
              </a:ext>
            </a:extLst>
          </p:cNvPr>
          <p:cNvSpPr/>
          <p:nvPr/>
        </p:nvSpPr>
        <p:spPr bwMode="auto">
          <a:xfrm>
            <a:off x="214143" y="1429256"/>
            <a:ext cx="1080000" cy="288000"/>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100" dirty="0">
                <a:solidFill>
                  <a:schemeClr val="tx1"/>
                </a:solidFill>
                <a:latin typeface="Calibri" panose="020F0502020204030204" pitchFamily="34" charset="0"/>
                <a:cs typeface="Calibri" panose="020F0502020204030204" pitchFamily="34" charset="0"/>
              </a:rPr>
              <a:t>Middleware</a:t>
            </a:r>
            <a:endParaRPr lang="en-GB" sz="1100" dirty="0">
              <a:solidFill>
                <a:schemeClr val="tx1"/>
              </a:solidFill>
              <a:latin typeface="Calibri" panose="020F0502020204030204" pitchFamily="34" charset="0"/>
              <a:cs typeface="Calibri" panose="020F0502020204030204" pitchFamily="34" charset="0"/>
            </a:endParaRPr>
          </a:p>
        </p:txBody>
      </p:sp>
      <p:sp>
        <p:nvSpPr>
          <p:cNvPr id="144" name="Rounded Rectangle 143">
            <a:extLst>
              <a:ext uri="{FF2B5EF4-FFF2-40B4-BE49-F238E27FC236}">
                <a16:creationId xmlns:a16="http://schemas.microsoft.com/office/drawing/2014/main" id="{D33C40CB-D0E1-AFD9-E326-935EE4FC7543}"/>
              </a:ext>
            </a:extLst>
          </p:cNvPr>
          <p:cNvSpPr/>
          <p:nvPr/>
        </p:nvSpPr>
        <p:spPr bwMode="auto">
          <a:xfrm>
            <a:off x="214143" y="1033159"/>
            <a:ext cx="1080000" cy="288000"/>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100" dirty="0">
                <a:solidFill>
                  <a:schemeClr val="tx1"/>
                </a:solidFill>
                <a:latin typeface="Calibri" panose="020F0502020204030204" pitchFamily="34" charset="0"/>
                <a:cs typeface="Calibri" panose="020F0502020204030204" pitchFamily="34" charset="0"/>
              </a:rPr>
              <a:t>Application</a:t>
            </a:r>
            <a:endParaRPr lang="en-GB" sz="1100" dirty="0">
              <a:solidFill>
                <a:schemeClr val="tx1"/>
              </a:solidFill>
              <a:latin typeface="Calibri" panose="020F0502020204030204" pitchFamily="34" charset="0"/>
              <a:cs typeface="Calibri" panose="020F0502020204030204" pitchFamily="34" charset="0"/>
            </a:endParaRPr>
          </a:p>
        </p:txBody>
      </p:sp>
      <p:sp>
        <p:nvSpPr>
          <p:cNvPr id="145" name="Rounded Rectangle 144">
            <a:extLst>
              <a:ext uri="{FF2B5EF4-FFF2-40B4-BE49-F238E27FC236}">
                <a16:creationId xmlns:a16="http://schemas.microsoft.com/office/drawing/2014/main" id="{1894AC5C-4543-A617-A115-1A06A6052501}"/>
              </a:ext>
            </a:extLst>
          </p:cNvPr>
          <p:cNvSpPr/>
          <p:nvPr/>
        </p:nvSpPr>
        <p:spPr bwMode="auto">
          <a:xfrm>
            <a:off x="214143" y="2169442"/>
            <a:ext cx="1080000" cy="288000"/>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100" dirty="0">
                <a:solidFill>
                  <a:schemeClr val="tx1"/>
                </a:solidFill>
                <a:latin typeface="Calibri" panose="020F0502020204030204" pitchFamily="34" charset="0"/>
                <a:cs typeface="Calibri" panose="020F0502020204030204" pitchFamily="34" charset="0"/>
              </a:rPr>
              <a:t>CMSIS-Driver</a:t>
            </a:r>
            <a:endParaRPr lang="en-GB" sz="1100" dirty="0">
              <a:solidFill>
                <a:schemeClr val="tx1"/>
              </a:solidFill>
              <a:latin typeface="Calibri" panose="020F0502020204030204" pitchFamily="34" charset="0"/>
              <a:cs typeface="Calibri" panose="020F0502020204030204" pitchFamily="34" charset="0"/>
            </a:endParaRPr>
          </a:p>
        </p:txBody>
      </p:sp>
      <p:sp>
        <p:nvSpPr>
          <p:cNvPr id="146" name="Rounded Rectangle 145">
            <a:extLst>
              <a:ext uri="{FF2B5EF4-FFF2-40B4-BE49-F238E27FC236}">
                <a16:creationId xmlns:a16="http://schemas.microsoft.com/office/drawing/2014/main" id="{3078B079-987D-587C-BFEC-8036CF2E135D}"/>
              </a:ext>
            </a:extLst>
          </p:cNvPr>
          <p:cNvSpPr/>
          <p:nvPr/>
        </p:nvSpPr>
        <p:spPr bwMode="auto">
          <a:xfrm>
            <a:off x="214143" y="2574264"/>
            <a:ext cx="1080000" cy="432000"/>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100" dirty="0">
                <a:solidFill>
                  <a:schemeClr val="tx1"/>
                </a:solidFill>
                <a:latin typeface="Calibri" panose="020F0502020204030204" pitchFamily="34" charset="0"/>
                <a:cs typeface="Calibri" panose="020F0502020204030204" pitchFamily="34" charset="0"/>
              </a:rPr>
              <a:t>Device</a:t>
            </a:r>
            <a:br>
              <a:rPr lang="en-US" sz="1100" dirty="0">
                <a:solidFill>
                  <a:schemeClr val="tx1"/>
                </a:solidFill>
                <a:latin typeface="Calibri" panose="020F0502020204030204" pitchFamily="34" charset="0"/>
                <a:cs typeface="Calibri" panose="020F0502020204030204" pitchFamily="34" charset="0"/>
              </a:rPr>
            </a:br>
            <a:r>
              <a:rPr lang="en-US" sz="1100" dirty="0">
                <a:solidFill>
                  <a:schemeClr val="tx1"/>
                </a:solidFill>
                <a:latin typeface="Calibri" panose="020F0502020204030204" pitchFamily="34" charset="0"/>
                <a:cs typeface="Calibri" panose="020F0502020204030204" pitchFamily="34" charset="0"/>
              </a:rPr>
              <a:t>Peripheral</a:t>
            </a:r>
            <a:endParaRPr lang="en-GB" sz="1100" dirty="0">
              <a:solidFill>
                <a:schemeClr val="tx1"/>
              </a:solidFill>
              <a:latin typeface="Calibri" panose="020F0502020204030204" pitchFamily="34" charset="0"/>
              <a:cs typeface="Calibri" panose="020F0502020204030204" pitchFamily="34" charset="0"/>
            </a:endParaRPr>
          </a:p>
        </p:txBody>
      </p:sp>
      <p:sp>
        <p:nvSpPr>
          <p:cNvPr id="147" name="Rounded Rectangle 146">
            <a:extLst>
              <a:ext uri="{FF2B5EF4-FFF2-40B4-BE49-F238E27FC236}">
                <a16:creationId xmlns:a16="http://schemas.microsoft.com/office/drawing/2014/main" id="{02BB2530-C05D-49E1-4DC4-9206569041E9}"/>
              </a:ext>
            </a:extLst>
          </p:cNvPr>
          <p:cNvSpPr/>
          <p:nvPr/>
        </p:nvSpPr>
        <p:spPr bwMode="auto">
          <a:xfrm>
            <a:off x="214143" y="3067458"/>
            <a:ext cx="1080000" cy="432000"/>
          </a:xfrm>
          <a:prstGeom prst="roundRect">
            <a:avLst/>
          </a:prstGeom>
          <a:noFill/>
          <a:ln w="12700">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r">
              <a:defRPr/>
            </a:pPr>
            <a:r>
              <a:rPr lang="en-US" sz="1100" dirty="0">
                <a:solidFill>
                  <a:schemeClr val="tx1"/>
                </a:solidFill>
                <a:latin typeface="Calibri" panose="020F0502020204030204" pitchFamily="34" charset="0"/>
                <a:cs typeface="Calibri" panose="020F0502020204030204" pitchFamily="34" charset="0"/>
              </a:rPr>
              <a:t>Device</a:t>
            </a:r>
            <a:br>
              <a:rPr lang="en-US" sz="1100" dirty="0">
                <a:solidFill>
                  <a:schemeClr val="tx1"/>
                </a:solidFill>
                <a:latin typeface="Calibri" panose="020F0502020204030204" pitchFamily="34" charset="0"/>
                <a:cs typeface="Calibri" panose="020F0502020204030204" pitchFamily="34" charset="0"/>
              </a:rPr>
            </a:br>
            <a:r>
              <a:rPr lang="en-US" sz="1100" dirty="0">
                <a:solidFill>
                  <a:schemeClr val="tx1"/>
                </a:solidFill>
                <a:latin typeface="Calibri" panose="020F0502020204030204" pitchFamily="34" charset="0"/>
                <a:cs typeface="Calibri" panose="020F0502020204030204" pitchFamily="34" charset="0"/>
              </a:rPr>
              <a:t>Pins</a:t>
            </a:r>
            <a:endParaRPr lang="en-GB" sz="1100"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7073293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Rectangle 109">
            <a:extLst>
              <a:ext uri="{FF2B5EF4-FFF2-40B4-BE49-F238E27FC236}">
                <a16:creationId xmlns:a16="http://schemas.microsoft.com/office/drawing/2014/main" id="{B6F311E0-662C-EF4E-1FDC-5E70E9127FC3}"/>
              </a:ext>
            </a:extLst>
          </p:cNvPr>
          <p:cNvSpPr/>
          <p:nvPr/>
        </p:nvSpPr>
        <p:spPr>
          <a:xfrm>
            <a:off x="2646344" y="3429000"/>
            <a:ext cx="7003995" cy="2531062"/>
          </a:xfrm>
          <a:prstGeom prst="rect">
            <a:avLst/>
          </a:prstGeom>
          <a:solidFill>
            <a:srgbClr val="FFFFFF"/>
          </a:solidFill>
          <a:ln w="6350" cap="flat" cmpd="sng" algn="ctr">
            <a:solidFill>
              <a:srgbClr val="0091BD"/>
            </a:solidFill>
            <a:prstDash val="solid"/>
            <a:miter lim="800000"/>
          </a:ln>
          <a:effectLst/>
        </p:spPr>
        <p:txBody>
          <a:bodyPr rtlCol="0"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a:ea typeface="+mn-ea"/>
              <a:cs typeface="+mn-cs"/>
            </a:endParaRPr>
          </a:p>
        </p:txBody>
      </p:sp>
      <p:sp>
        <p:nvSpPr>
          <p:cNvPr id="111" name="Rounded Rectangle 110">
            <a:extLst>
              <a:ext uri="{FF2B5EF4-FFF2-40B4-BE49-F238E27FC236}">
                <a16:creationId xmlns:a16="http://schemas.microsoft.com/office/drawing/2014/main" id="{2F2C0646-91D9-59D1-9704-23265AC34BCA}"/>
              </a:ext>
            </a:extLst>
          </p:cNvPr>
          <p:cNvSpPr/>
          <p:nvPr/>
        </p:nvSpPr>
        <p:spPr bwMode="auto">
          <a:xfrm>
            <a:off x="8166773" y="3882487"/>
            <a:ext cx="684000" cy="288000"/>
          </a:xfrm>
          <a:prstGeom prst="roundRect">
            <a:avLst>
              <a:gd name="adj" fmla="val 0"/>
            </a:avLst>
          </a:prstGeom>
          <a:solidFill>
            <a:srgbClr val="0091BD"/>
          </a:solidFill>
          <a:ln w="19050" algn="ctr">
            <a:noFill/>
            <a:round/>
            <a:headEnd/>
            <a:tailEnd/>
          </a:ln>
        </p:spPr>
        <p:txBody>
          <a:bodyPr wrap="none" lIns="121944" tIns="60972" rIns="121944" bIns="60972"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ysClr val="window" lastClr="FFFFFF"/>
                </a:solidFill>
                <a:effectLst/>
                <a:uLnTx/>
                <a:uFillTx/>
                <a:latin typeface="Calibri" panose="020F0502020204030204" pitchFamily="34" charset="0"/>
                <a:ea typeface="ＭＳ Ｐゴシック" panose="020B0600070205080204" pitchFamily="34" charset="-128"/>
                <a:cs typeface="Calibri" panose="020F0502020204030204" pitchFamily="34" charset="0"/>
              </a:rPr>
              <a:t>Graphics</a:t>
            </a:r>
          </a:p>
        </p:txBody>
      </p:sp>
      <p:sp>
        <p:nvSpPr>
          <p:cNvPr id="112" name="Rounded Rectangle 111">
            <a:extLst>
              <a:ext uri="{FF2B5EF4-FFF2-40B4-BE49-F238E27FC236}">
                <a16:creationId xmlns:a16="http://schemas.microsoft.com/office/drawing/2014/main" id="{750D1426-772B-C70B-3E82-E2EE974EEA1E}"/>
              </a:ext>
            </a:extLst>
          </p:cNvPr>
          <p:cNvSpPr/>
          <p:nvPr/>
        </p:nvSpPr>
        <p:spPr bwMode="auto">
          <a:xfrm>
            <a:off x="4370263" y="3882487"/>
            <a:ext cx="900000" cy="288000"/>
          </a:xfrm>
          <a:prstGeom prst="roundRect">
            <a:avLst>
              <a:gd name="adj" fmla="val 0"/>
            </a:avLst>
          </a:prstGeom>
          <a:solidFill>
            <a:srgbClr val="0091BD"/>
          </a:solidFill>
          <a:ln w="19050" algn="ctr">
            <a:noFill/>
            <a:round/>
            <a:headEnd/>
            <a:tailEnd/>
          </a:ln>
        </p:spPr>
        <p:txBody>
          <a:bodyPr wrap="none" lIns="121944" tIns="60972" rIns="121944" bIns="60972"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ysClr val="window" lastClr="FFFFFF"/>
                </a:solidFill>
                <a:effectLst/>
                <a:uLnTx/>
                <a:uFillTx/>
                <a:latin typeface="Calibri" panose="020F0502020204030204" pitchFamily="34" charset="0"/>
                <a:ea typeface="ＭＳ Ｐゴシック" panose="020B0600070205080204" pitchFamily="34" charset="-128"/>
                <a:cs typeface="Calibri" panose="020F0502020204030204" pitchFamily="34" charset="0"/>
              </a:rPr>
              <a:t>USB Device</a:t>
            </a:r>
          </a:p>
        </p:txBody>
      </p:sp>
      <p:sp>
        <p:nvSpPr>
          <p:cNvPr id="113" name="Rounded Rectangle 112">
            <a:extLst>
              <a:ext uri="{FF2B5EF4-FFF2-40B4-BE49-F238E27FC236}">
                <a16:creationId xmlns:a16="http://schemas.microsoft.com/office/drawing/2014/main" id="{6FDF485B-36A8-40C4-9791-B05182FACA1A}"/>
              </a:ext>
            </a:extLst>
          </p:cNvPr>
          <p:cNvSpPr/>
          <p:nvPr/>
        </p:nvSpPr>
        <p:spPr bwMode="auto">
          <a:xfrm>
            <a:off x="7244580" y="3882487"/>
            <a:ext cx="864000" cy="288000"/>
          </a:xfrm>
          <a:prstGeom prst="roundRect">
            <a:avLst>
              <a:gd name="adj" fmla="val 0"/>
            </a:avLst>
          </a:prstGeom>
          <a:solidFill>
            <a:srgbClr val="0091BD"/>
          </a:solidFill>
          <a:ln w="19050" cap="flat" cmpd="sng" algn="ctr">
            <a:noFill/>
            <a:prstDash val="solid"/>
            <a:round/>
            <a:headEnd type="none" w="med" len="med"/>
            <a:tailEnd type="none" w="med" len="med"/>
          </a:ln>
          <a:effectLst/>
        </p:spPr>
        <p:txBody>
          <a:bodyPr wrap="none" lIns="0" tIns="60972" rIns="0" bIns="60972"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rgbClr val="FDFDFD"/>
                </a:solidFill>
                <a:effectLst/>
                <a:uLnTx/>
                <a:uFillTx/>
                <a:latin typeface="Calibri" panose="020F0502020204030204" pitchFamily="34" charset="0"/>
                <a:ea typeface="MS PGothic" pitchFamily="34" charset="-128"/>
                <a:cs typeface="Calibri" panose="020F0502020204030204" pitchFamily="34" charset="0"/>
              </a:rPr>
              <a:t>File System</a:t>
            </a:r>
          </a:p>
        </p:txBody>
      </p:sp>
      <p:sp>
        <p:nvSpPr>
          <p:cNvPr id="114" name="Rounded Rectangle 113">
            <a:extLst>
              <a:ext uri="{FF2B5EF4-FFF2-40B4-BE49-F238E27FC236}">
                <a16:creationId xmlns:a16="http://schemas.microsoft.com/office/drawing/2014/main" id="{AD3CBD01-8C59-0C53-3540-27A0C61163D9}"/>
              </a:ext>
            </a:extLst>
          </p:cNvPr>
          <p:cNvSpPr/>
          <p:nvPr/>
        </p:nvSpPr>
        <p:spPr bwMode="auto">
          <a:xfrm>
            <a:off x="5345573" y="3882487"/>
            <a:ext cx="1844092" cy="288000"/>
          </a:xfrm>
          <a:prstGeom prst="roundRect">
            <a:avLst>
              <a:gd name="adj" fmla="val 0"/>
            </a:avLst>
          </a:prstGeom>
          <a:solidFill>
            <a:srgbClr val="0091BD"/>
          </a:solidFill>
          <a:ln w="19050" algn="ctr">
            <a:noFill/>
            <a:round/>
            <a:headEnd/>
            <a:tailEnd/>
          </a:ln>
        </p:spPr>
        <p:txBody>
          <a:bodyPr wrap="none" lIns="121944" tIns="60972" rIns="121944" bIns="60972"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ysClr val="window" lastClr="FFFFFF"/>
                </a:solidFill>
                <a:effectLst/>
                <a:uLnTx/>
                <a:uFillTx/>
                <a:latin typeface="Calibri" panose="020F0502020204030204" pitchFamily="34" charset="0"/>
                <a:ea typeface="ＭＳ Ｐゴシック" panose="020B0600070205080204" pitchFamily="34" charset="-128"/>
                <a:cs typeface="Calibri" panose="020F0502020204030204" pitchFamily="34" charset="0"/>
              </a:rPr>
              <a:t>Networking</a:t>
            </a:r>
          </a:p>
        </p:txBody>
      </p:sp>
      <p:sp>
        <p:nvSpPr>
          <p:cNvPr id="115" name="Rounded Rectangle 114">
            <a:extLst>
              <a:ext uri="{FF2B5EF4-FFF2-40B4-BE49-F238E27FC236}">
                <a16:creationId xmlns:a16="http://schemas.microsoft.com/office/drawing/2014/main" id="{2E388248-5924-5B37-D4AA-8F15B50C4EC7}"/>
              </a:ext>
            </a:extLst>
          </p:cNvPr>
          <p:cNvSpPr/>
          <p:nvPr/>
        </p:nvSpPr>
        <p:spPr bwMode="auto">
          <a:xfrm>
            <a:off x="3621682" y="3882487"/>
            <a:ext cx="684000" cy="288000"/>
          </a:xfrm>
          <a:prstGeom prst="roundRect">
            <a:avLst>
              <a:gd name="adj" fmla="val 0"/>
            </a:avLst>
          </a:prstGeom>
          <a:solidFill>
            <a:srgbClr val="0091BD"/>
          </a:solidFill>
          <a:ln w="19050" algn="ctr">
            <a:noFill/>
            <a:round/>
            <a:headEnd/>
            <a:tailEnd/>
          </a:ln>
        </p:spPr>
        <p:txBody>
          <a:bodyPr wrap="none" lIns="121944" tIns="60972" rIns="121944" bIns="60972"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ysClr val="window" lastClr="FFFFFF"/>
                </a:solidFill>
                <a:effectLst/>
                <a:uLnTx/>
                <a:uFillTx/>
                <a:latin typeface="Calibri" panose="020F0502020204030204" pitchFamily="34" charset="0"/>
                <a:ea typeface="ＭＳ Ｐゴシック" panose="020B0600070205080204" pitchFamily="34" charset="-128"/>
                <a:cs typeface="Calibri" panose="020F0502020204030204" pitchFamily="34" charset="0"/>
              </a:rPr>
              <a:t>Generic</a:t>
            </a:r>
          </a:p>
        </p:txBody>
      </p:sp>
      <p:sp>
        <p:nvSpPr>
          <p:cNvPr id="120" name="Rectangle 119">
            <a:extLst>
              <a:ext uri="{FF2B5EF4-FFF2-40B4-BE49-F238E27FC236}">
                <a16:creationId xmlns:a16="http://schemas.microsoft.com/office/drawing/2014/main" id="{117FFCD4-DBB6-172C-D831-C5B5F304812B}"/>
              </a:ext>
            </a:extLst>
          </p:cNvPr>
          <p:cNvSpPr/>
          <p:nvPr/>
        </p:nvSpPr>
        <p:spPr bwMode="auto">
          <a:xfrm>
            <a:off x="8166773" y="4289851"/>
            <a:ext cx="684000" cy="216000"/>
          </a:xfrm>
          <a:prstGeom prst="rect">
            <a:avLst/>
          </a:prstGeom>
          <a:noFill/>
          <a:ln w="6350" cap="flat" cmpd="sng" algn="ctr">
            <a:solidFill>
              <a:srgbClr val="000000"/>
            </a:solidFill>
            <a:prstDash val="solid"/>
            <a:miter lim="800000"/>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100" b="0" i="0" u="none" strike="noStrike" kern="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SPI0</a:t>
            </a:r>
          </a:p>
        </p:txBody>
      </p:sp>
      <p:sp>
        <p:nvSpPr>
          <p:cNvPr id="121" name="Rectangle 120">
            <a:extLst>
              <a:ext uri="{FF2B5EF4-FFF2-40B4-BE49-F238E27FC236}">
                <a16:creationId xmlns:a16="http://schemas.microsoft.com/office/drawing/2014/main" id="{9B201D83-55F7-9B6A-3194-B76397D7E677}"/>
              </a:ext>
            </a:extLst>
          </p:cNvPr>
          <p:cNvSpPr/>
          <p:nvPr/>
        </p:nvSpPr>
        <p:spPr bwMode="auto">
          <a:xfrm>
            <a:off x="7244580" y="4289851"/>
            <a:ext cx="864000" cy="216000"/>
          </a:xfrm>
          <a:prstGeom prst="rect">
            <a:avLst/>
          </a:prstGeom>
          <a:noFill/>
          <a:ln w="6350" cap="flat" cmpd="sng" algn="ctr">
            <a:solidFill>
              <a:srgbClr val="000000"/>
            </a:solidFill>
            <a:prstDash val="solid"/>
            <a:miter lim="800000"/>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100" b="0" i="0" u="none" strike="noStrike" kern="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MCI0</a:t>
            </a:r>
          </a:p>
        </p:txBody>
      </p:sp>
      <p:sp>
        <p:nvSpPr>
          <p:cNvPr id="122" name="Rectangle 121">
            <a:extLst>
              <a:ext uri="{FF2B5EF4-FFF2-40B4-BE49-F238E27FC236}">
                <a16:creationId xmlns:a16="http://schemas.microsoft.com/office/drawing/2014/main" id="{391FCF46-7614-7BDE-0184-72B8A95DAC02}"/>
              </a:ext>
            </a:extLst>
          </p:cNvPr>
          <p:cNvSpPr/>
          <p:nvPr/>
        </p:nvSpPr>
        <p:spPr bwMode="auto">
          <a:xfrm>
            <a:off x="4375700" y="4289851"/>
            <a:ext cx="900000" cy="216000"/>
          </a:xfrm>
          <a:prstGeom prst="rect">
            <a:avLst/>
          </a:prstGeom>
          <a:noFill/>
          <a:ln w="6350" cap="flat" cmpd="sng" algn="ctr">
            <a:solidFill>
              <a:srgbClr val="000000"/>
            </a:solidFill>
            <a:prstDash val="solid"/>
            <a:miter lim="800000"/>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100" b="0" i="0" u="none" strike="noStrike" kern="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USBD0</a:t>
            </a:r>
          </a:p>
        </p:txBody>
      </p:sp>
      <p:sp>
        <p:nvSpPr>
          <p:cNvPr id="123" name="Rounded Rectangle 122">
            <a:extLst>
              <a:ext uri="{FF2B5EF4-FFF2-40B4-BE49-F238E27FC236}">
                <a16:creationId xmlns:a16="http://schemas.microsoft.com/office/drawing/2014/main" id="{174A24DA-ABAD-DD03-F584-0E606E9B895E}"/>
              </a:ext>
            </a:extLst>
          </p:cNvPr>
          <p:cNvSpPr/>
          <p:nvPr/>
        </p:nvSpPr>
        <p:spPr bwMode="auto">
          <a:xfrm>
            <a:off x="2646343" y="4289851"/>
            <a:ext cx="975317" cy="219686"/>
          </a:xfrm>
          <a:prstGeom prst="roundRect">
            <a:avLst/>
          </a:prstGeom>
          <a:noFill/>
          <a:ln w="12700" cap="flat" cmpd="sng" algn="ctr">
            <a:noFill/>
            <a:prstDash val="solid"/>
            <a:miter lim="800000"/>
          </a:ln>
          <a:effectLst/>
        </p:spPr>
        <p:txBody>
          <a:bodyPr lIns="0" rIns="36000" anchor="ct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1100" b="0" i="0" u="none" strike="noStrike" kern="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Control Structs</a:t>
            </a:r>
          </a:p>
        </p:txBody>
      </p:sp>
      <p:sp>
        <p:nvSpPr>
          <p:cNvPr id="132" name="Rectangle 131">
            <a:extLst>
              <a:ext uri="{FF2B5EF4-FFF2-40B4-BE49-F238E27FC236}">
                <a16:creationId xmlns:a16="http://schemas.microsoft.com/office/drawing/2014/main" id="{32499253-184E-B162-CCC2-ABEAA434A124}"/>
              </a:ext>
            </a:extLst>
          </p:cNvPr>
          <p:cNvSpPr/>
          <p:nvPr/>
        </p:nvSpPr>
        <p:spPr bwMode="auto">
          <a:xfrm>
            <a:off x="8909822" y="4289851"/>
            <a:ext cx="684000" cy="216000"/>
          </a:xfrm>
          <a:prstGeom prst="rect">
            <a:avLst/>
          </a:prstGeom>
          <a:noFill/>
          <a:ln w="6350" cap="flat" cmpd="sng" algn="ctr">
            <a:solidFill>
              <a:srgbClr val="000000"/>
            </a:solidFill>
            <a:prstDash val="solid"/>
            <a:miter lim="800000"/>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100" b="0" i="0" u="none" strike="noStrike" kern="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CAN0</a:t>
            </a:r>
          </a:p>
        </p:txBody>
      </p:sp>
      <p:sp>
        <p:nvSpPr>
          <p:cNvPr id="136" name="Rectangle 135">
            <a:extLst>
              <a:ext uri="{FF2B5EF4-FFF2-40B4-BE49-F238E27FC236}">
                <a16:creationId xmlns:a16="http://schemas.microsoft.com/office/drawing/2014/main" id="{F8D1D9F6-D3E4-7610-02E4-3C37299F037B}"/>
              </a:ext>
            </a:extLst>
          </p:cNvPr>
          <p:cNvSpPr/>
          <p:nvPr/>
        </p:nvSpPr>
        <p:spPr bwMode="auto">
          <a:xfrm>
            <a:off x="5334749" y="4289851"/>
            <a:ext cx="900000" cy="216000"/>
          </a:xfrm>
          <a:prstGeom prst="rect">
            <a:avLst/>
          </a:prstGeom>
          <a:noFill/>
          <a:ln w="6350" cap="flat" cmpd="sng" algn="ctr">
            <a:solidFill>
              <a:srgbClr val="000000"/>
            </a:solidFill>
            <a:prstDash val="solid"/>
            <a:miter lim="800000"/>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100" b="0" i="0" u="none" strike="noStrike" kern="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ETH_PHY0</a:t>
            </a:r>
          </a:p>
        </p:txBody>
      </p:sp>
      <p:sp>
        <p:nvSpPr>
          <p:cNvPr id="137" name="Rectangle 136">
            <a:extLst>
              <a:ext uri="{FF2B5EF4-FFF2-40B4-BE49-F238E27FC236}">
                <a16:creationId xmlns:a16="http://schemas.microsoft.com/office/drawing/2014/main" id="{C4925C99-41DF-CA69-48DA-2EA2C976F932}"/>
              </a:ext>
            </a:extLst>
          </p:cNvPr>
          <p:cNvSpPr/>
          <p:nvPr/>
        </p:nvSpPr>
        <p:spPr bwMode="auto">
          <a:xfrm>
            <a:off x="6289664" y="4289851"/>
            <a:ext cx="900000" cy="216000"/>
          </a:xfrm>
          <a:prstGeom prst="rect">
            <a:avLst/>
          </a:prstGeom>
          <a:noFill/>
          <a:ln w="6350" cap="flat" cmpd="sng" algn="ctr">
            <a:solidFill>
              <a:srgbClr val="000000"/>
            </a:solidFill>
            <a:prstDash val="solid"/>
            <a:miter lim="800000"/>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100" b="0" i="0" u="none" strike="noStrike" kern="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ETH_MAC0</a:t>
            </a:r>
          </a:p>
        </p:txBody>
      </p:sp>
      <p:sp>
        <p:nvSpPr>
          <p:cNvPr id="139" name="Rectangle 138">
            <a:extLst>
              <a:ext uri="{FF2B5EF4-FFF2-40B4-BE49-F238E27FC236}">
                <a16:creationId xmlns:a16="http://schemas.microsoft.com/office/drawing/2014/main" id="{BDD6F7D5-0998-BB97-15F3-39307DC10A69}"/>
              </a:ext>
            </a:extLst>
          </p:cNvPr>
          <p:cNvSpPr/>
          <p:nvPr/>
        </p:nvSpPr>
        <p:spPr bwMode="auto">
          <a:xfrm>
            <a:off x="3627119" y="4289851"/>
            <a:ext cx="684000" cy="216000"/>
          </a:xfrm>
          <a:prstGeom prst="rect">
            <a:avLst/>
          </a:prstGeom>
          <a:noFill/>
          <a:ln w="6350" cap="flat" cmpd="sng" algn="ctr">
            <a:solidFill>
              <a:srgbClr val="000000"/>
            </a:solidFill>
            <a:prstDash val="solid"/>
            <a:miter lim="800000"/>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100" b="0" i="0" u="none" strike="noStrike" kern="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GPIO0</a:t>
            </a:r>
          </a:p>
        </p:txBody>
      </p:sp>
      <p:sp>
        <p:nvSpPr>
          <p:cNvPr id="143" name="Rounded Rectangle 142">
            <a:extLst>
              <a:ext uri="{FF2B5EF4-FFF2-40B4-BE49-F238E27FC236}">
                <a16:creationId xmlns:a16="http://schemas.microsoft.com/office/drawing/2014/main" id="{2C5A2E46-FD11-45C7-0352-2DA7B328855F}"/>
              </a:ext>
            </a:extLst>
          </p:cNvPr>
          <p:cNvSpPr/>
          <p:nvPr/>
        </p:nvSpPr>
        <p:spPr bwMode="auto">
          <a:xfrm>
            <a:off x="8909822" y="3882487"/>
            <a:ext cx="684000" cy="288000"/>
          </a:xfrm>
          <a:prstGeom prst="roundRect">
            <a:avLst>
              <a:gd name="adj" fmla="val 0"/>
            </a:avLst>
          </a:prstGeom>
          <a:solidFill>
            <a:srgbClr val="0091BD"/>
          </a:solidFill>
          <a:ln w="19050" algn="ctr">
            <a:noFill/>
            <a:round/>
            <a:headEnd/>
            <a:tailEnd/>
          </a:ln>
        </p:spPr>
        <p:txBody>
          <a:bodyPr wrap="none" lIns="121944" tIns="60972" rIns="121944" bIns="60972"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ysClr val="window" lastClr="FFFFFF"/>
                </a:solidFill>
                <a:effectLst/>
                <a:uLnTx/>
                <a:uFillTx/>
                <a:latin typeface="Calibri" panose="020F0502020204030204" pitchFamily="34" charset="0"/>
                <a:ea typeface="ＭＳ Ｐゴシック" panose="020B0600070205080204" pitchFamily="34" charset="-128"/>
                <a:cs typeface="Calibri" panose="020F0502020204030204" pitchFamily="34" charset="0"/>
              </a:rPr>
              <a:t>CAN</a:t>
            </a:r>
          </a:p>
        </p:txBody>
      </p:sp>
      <p:sp>
        <p:nvSpPr>
          <p:cNvPr id="149" name="Rounded Rectangle 148">
            <a:extLst>
              <a:ext uri="{FF2B5EF4-FFF2-40B4-BE49-F238E27FC236}">
                <a16:creationId xmlns:a16="http://schemas.microsoft.com/office/drawing/2014/main" id="{C312DF6E-E496-3CA1-C01F-434B2245F022}"/>
              </a:ext>
            </a:extLst>
          </p:cNvPr>
          <p:cNvSpPr/>
          <p:nvPr/>
        </p:nvSpPr>
        <p:spPr bwMode="auto">
          <a:xfrm>
            <a:off x="8166773" y="4622673"/>
            <a:ext cx="684000" cy="288000"/>
          </a:xfrm>
          <a:prstGeom prst="roundRect">
            <a:avLst>
              <a:gd name="adj" fmla="val 0"/>
            </a:avLst>
          </a:prstGeom>
          <a:solidFill>
            <a:srgbClr val="00C1DE"/>
          </a:solidFill>
          <a:ln w="19050" algn="ctr">
            <a:noFill/>
            <a:round/>
            <a:headEnd/>
            <a:tailEnd/>
          </a:ln>
        </p:spPr>
        <p:txBody>
          <a:bodyPr wrap="square" lIns="121944" tIns="60972" rIns="121944" bIns="60972" anchor="ctr">
            <a:noAutofit/>
          </a:body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ysClr val="window" lastClr="FFFFFF"/>
                </a:solidFill>
                <a:effectLst/>
                <a:uLnTx/>
                <a:uFillTx/>
                <a:latin typeface="Calibri" panose="020F0502020204030204" pitchFamily="34" charset="0"/>
                <a:ea typeface="ＭＳ Ｐゴシック" panose="020B0600070205080204" pitchFamily="34" charset="-128"/>
                <a:cs typeface="Calibri" panose="020F0502020204030204" pitchFamily="34" charset="0"/>
              </a:rPr>
              <a:t>SPI</a:t>
            </a:r>
          </a:p>
        </p:txBody>
      </p:sp>
      <p:sp>
        <p:nvSpPr>
          <p:cNvPr id="150" name="Rounded Rectangle 149">
            <a:extLst>
              <a:ext uri="{FF2B5EF4-FFF2-40B4-BE49-F238E27FC236}">
                <a16:creationId xmlns:a16="http://schemas.microsoft.com/office/drawing/2014/main" id="{1F469D37-409A-0457-1AA0-BD30771D26E0}"/>
              </a:ext>
            </a:extLst>
          </p:cNvPr>
          <p:cNvSpPr/>
          <p:nvPr/>
        </p:nvSpPr>
        <p:spPr bwMode="auto">
          <a:xfrm>
            <a:off x="7244580" y="4622673"/>
            <a:ext cx="864000" cy="288000"/>
          </a:xfrm>
          <a:prstGeom prst="roundRect">
            <a:avLst>
              <a:gd name="adj" fmla="val 0"/>
            </a:avLst>
          </a:prstGeom>
          <a:solidFill>
            <a:srgbClr val="00C1DE"/>
          </a:solidFill>
          <a:ln w="19050" algn="ctr">
            <a:noFill/>
            <a:round/>
            <a:headEnd/>
            <a:tailEnd/>
          </a:ln>
        </p:spPr>
        <p:txBody>
          <a:bodyPr wrap="square" lIns="72000" tIns="60972" rIns="72000" bIns="60972" anchor="ctr">
            <a:noAutofit/>
          </a:body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ysClr val="window" lastClr="FFFFFF"/>
                </a:solidFill>
                <a:effectLst/>
                <a:uLnTx/>
                <a:uFillTx/>
                <a:latin typeface="Calibri" panose="020F0502020204030204" pitchFamily="34" charset="0"/>
                <a:ea typeface="ＭＳ Ｐゴシック" panose="020B0600070205080204" pitchFamily="34" charset="-128"/>
                <a:cs typeface="Calibri" panose="020F0502020204030204" pitchFamily="34" charset="0"/>
              </a:rPr>
              <a:t>MCI</a:t>
            </a:r>
          </a:p>
        </p:txBody>
      </p:sp>
      <p:sp>
        <p:nvSpPr>
          <p:cNvPr id="151" name="Rounded Rectangle 150">
            <a:extLst>
              <a:ext uri="{FF2B5EF4-FFF2-40B4-BE49-F238E27FC236}">
                <a16:creationId xmlns:a16="http://schemas.microsoft.com/office/drawing/2014/main" id="{49BBE379-FF91-A196-AE44-D3DB325F6E0C}"/>
              </a:ext>
            </a:extLst>
          </p:cNvPr>
          <p:cNvSpPr/>
          <p:nvPr/>
        </p:nvSpPr>
        <p:spPr bwMode="auto">
          <a:xfrm>
            <a:off x="4375700" y="4622673"/>
            <a:ext cx="900000" cy="288000"/>
          </a:xfrm>
          <a:prstGeom prst="roundRect">
            <a:avLst>
              <a:gd name="adj" fmla="val 0"/>
            </a:avLst>
          </a:prstGeom>
          <a:solidFill>
            <a:srgbClr val="00C1DE"/>
          </a:solidFill>
          <a:ln w="19050" algn="ctr">
            <a:noFill/>
            <a:round/>
            <a:headEnd/>
            <a:tailEnd/>
          </a:ln>
        </p:spPr>
        <p:txBody>
          <a:bodyPr wrap="square" lIns="0" tIns="60972" rIns="0" bIns="60972" anchor="ctr">
            <a:noAutofit/>
          </a:body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ysClr val="window" lastClr="FFFFFF"/>
                </a:solidFill>
                <a:effectLst/>
                <a:uLnTx/>
                <a:uFillTx/>
                <a:latin typeface="Calibri" panose="020F0502020204030204" pitchFamily="34" charset="0"/>
                <a:ea typeface="ＭＳ Ｐゴシック" panose="020B0600070205080204" pitchFamily="34" charset="-128"/>
                <a:cs typeface="Calibri" panose="020F0502020204030204" pitchFamily="34" charset="0"/>
              </a:rPr>
              <a:t>USB Device</a:t>
            </a:r>
          </a:p>
        </p:txBody>
      </p:sp>
      <p:sp>
        <p:nvSpPr>
          <p:cNvPr id="152" name="Rounded Rectangle 151">
            <a:extLst>
              <a:ext uri="{FF2B5EF4-FFF2-40B4-BE49-F238E27FC236}">
                <a16:creationId xmlns:a16="http://schemas.microsoft.com/office/drawing/2014/main" id="{492573DD-9999-D622-548B-F129E355418E}"/>
              </a:ext>
            </a:extLst>
          </p:cNvPr>
          <p:cNvSpPr/>
          <p:nvPr/>
        </p:nvSpPr>
        <p:spPr bwMode="auto">
          <a:xfrm>
            <a:off x="5334749" y="4622673"/>
            <a:ext cx="900000" cy="288000"/>
          </a:xfrm>
          <a:prstGeom prst="roundRect">
            <a:avLst>
              <a:gd name="adj" fmla="val 0"/>
            </a:avLst>
          </a:prstGeom>
          <a:solidFill>
            <a:srgbClr val="00C1DE"/>
          </a:solidFill>
          <a:ln w="19050" algn="ctr">
            <a:noFill/>
            <a:round/>
            <a:headEnd/>
            <a:tailEnd/>
          </a:ln>
        </p:spPr>
        <p:txBody>
          <a:bodyPr wrap="square" lIns="121944" tIns="60972" rIns="121944" bIns="60972" anchor="ctr">
            <a:noAutofit/>
          </a:body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ysClr val="window" lastClr="FFFFFF"/>
                </a:solidFill>
                <a:effectLst/>
                <a:uLnTx/>
                <a:uFillTx/>
                <a:latin typeface="Calibri" panose="020F0502020204030204" pitchFamily="34" charset="0"/>
                <a:ea typeface="ＭＳ Ｐゴシック" panose="020B0600070205080204" pitchFamily="34" charset="-128"/>
                <a:cs typeface="Calibri" panose="020F0502020204030204" pitchFamily="34" charset="0"/>
              </a:rPr>
              <a:t>Eth. PHY</a:t>
            </a:r>
          </a:p>
        </p:txBody>
      </p:sp>
      <p:sp>
        <p:nvSpPr>
          <p:cNvPr id="153" name="Rounded Rectangle 152">
            <a:extLst>
              <a:ext uri="{FF2B5EF4-FFF2-40B4-BE49-F238E27FC236}">
                <a16:creationId xmlns:a16="http://schemas.microsoft.com/office/drawing/2014/main" id="{39DC9682-E912-874D-A5FE-3DF1DDB03135}"/>
              </a:ext>
            </a:extLst>
          </p:cNvPr>
          <p:cNvSpPr/>
          <p:nvPr/>
        </p:nvSpPr>
        <p:spPr bwMode="auto">
          <a:xfrm>
            <a:off x="6289664" y="4622673"/>
            <a:ext cx="900000" cy="288000"/>
          </a:xfrm>
          <a:prstGeom prst="roundRect">
            <a:avLst>
              <a:gd name="adj" fmla="val 0"/>
            </a:avLst>
          </a:prstGeom>
          <a:solidFill>
            <a:srgbClr val="00C1DE"/>
          </a:solidFill>
          <a:ln w="19050" algn="ctr">
            <a:noFill/>
            <a:round/>
            <a:headEnd/>
            <a:tailEnd/>
          </a:ln>
        </p:spPr>
        <p:txBody>
          <a:bodyPr wrap="square" lIns="36000" tIns="60972" rIns="36000" bIns="60972" anchor="ctr">
            <a:noAutofit/>
          </a:body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ysClr val="window" lastClr="FFFFFF"/>
                </a:solidFill>
                <a:effectLst/>
                <a:uLnTx/>
                <a:uFillTx/>
                <a:latin typeface="Calibri" panose="020F0502020204030204" pitchFamily="34" charset="0"/>
                <a:ea typeface="ＭＳ Ｐゴシック" panose="020B0600070205080204" pitchFamily="34" charset="-128"/>
                <a:cs typeface="Calibri" panose="020F0502020204030204" pitchFamily="34" charset="0"/>
              </a:rPr>
              <a:t>Eth. MAC</a:t>
            </a:r>
          </a:p>
        </p:txBody>
      </p:sp>
      <p:sp>
        <p:nvSpPr>
          <p:cNvPr id="154" name="Rounded Rectangle 153">
            <a:extLst>
              <a:ext uri="{FF2B5EF4-FFF2-40B4-BE49-F238E27FC236}">
                <a16:creationId xmlns:a16="http://schemas.microsoft.com/office/drawing/2014/main" id="{59A07E10-7985-18F0-86DD-2A687D9AD0BC}"/>
              </a:ext>
            </a:extLst>
          </p:cNvPr>
          <p:cNvSpPr/>
          <p:nvPr/>
        </p:nvSpPr>
        <p:spPr bwMode="auto">
          <a:xfrm>
            <a:off x="8909822" y="4622673"/>
            <a:ext cx="684000" cy="288000"/>
          </a:xfrm>
          <a:prstGeom prst="roundRect">
            <a:avLst>
              <a:gd name="adj" fmla="val 0"/>
            </a:avLst>
          </a:prstGeom>
          <a:solidFill>
            <a:srgbClr val="00C1DE"/>
          </a:solidFill>
          <a:ln w="19050" algn="ctr">
            <a:noFill/>
            <a:round/>
            <a:headEnd/>
            <a:tailEnd/>
          </a:ln>
        </p:spPr>
        <p:txBody>
          <a:bodyPr wrap="square" lIns="121944" tIns="60972" rIns="121944" bIns="60972" anchor="ctr">
            <a:noAutofit/>
          </a:body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ysClr val="window" lastClr="FFFFFF"/>
                </a:solidFill>
                <a:effectLst/>
                <a:uLnTx/>
                <a:uFillTx/>
                <a:latin typeface="Calibri" panose="020F0502020204030204" pitchFamily="34" charset="0"/>
                <a:ea typeface="ＭＳ Ｐゴシック" panose="020B0600070205080204" pitchFamily="34" charset="-128"/>
                <a:cs typeface="Calibri" panose="020F0502020204030204" pitchFamily="34" charset="0"/>
              </a:rPr>
              <a:t>CAN</a:t>
            </a:r>
          </a:p>
        </p:txBody>
      </p:sp>
      <p:sp>
        <p:nvSpPr>
          <p:cNvPr id="155" name="Rounded Rectangle 154">
            <a:extLst>
              <a:ext uri="{FF2B5EF4-FFF2-40B4-BE49-F238E27FC236}">
                <a16:creationId xmlns:a16="http://schemas.microsoft.com/office/drawing/2014/main" id="{25D90CF8-12CA-9AFA-1A8F-949A2C3001B5}"/>
              </a:ext>
            </a:extLst>
          </p:cNvPr>
          <p:cNvSpPr/>
          <p:nvPr/>
        </p:nvSpPr>
        <p:spPr bwMode="auto">
          <a:xfrm>
            <a:off x="3627119" y="4622673"/>
            <a:ext cx="684000" cy="288000"/>
          </a:xfrm>
          <a:prstGeom prst="roundRect">
            <a:avLst>
              <a:gd name="adj" fmla="val 0"/>
            </a:avLst>
          </a:prstGeom>
          <a:solidFill>
            <a:srgbClr val="00C1DE"/>
          </a:solidFill>
          <a:ln w="19050" algn="ctr">
            <a:noFill/>
            <a:round/>
            <a:headEnd/>
            <a:tailEnd/>
          </a:ln>
        </p:spPr>
        <p:txBody>
          <a:bodyPr wrap="square" lIns="0" tIns="60972" rIns="0" bIns="60972" anchor="ctr">
            <a:noAutofit/>
          </a:bodyP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ysClr val="window" lastClr="FFFFFF"/>
                </a:solidFill>
                <a:effectLst/>
                <a:uLnTx/>
                <a:uFillTx/>
                <a:latin typeface="Calibri" panose="020F0502020204030204" pitchFamily="34" charset="0"/>
                <a:ea typeface="ＭＳ Ｐゴシック" panose="020B0600070205080204" pitchFamily="34" charset="-128"/>
                <a:cs typeface="Calibri" panose="020F0502020204030204" pitchFamily="34" charset="0"/>
              </a:rPr>
              <a:t>GPIO</a:t>
            </a:r>
          </a:p>
        </p:txBody>
      </p:sp>
      <p:sp>
        <p:nvSpPr>
          <p:cNvPr id="156" name="TextBox 155">
            <a:extLst>
              <a:ext uri="{FF2B5EF4-FFF2-40B4-BE49-F238E27FC236}">
                <a16:creationId xmlns:a16="http://schemas.microsoft.com/office/drawing/2014/main" id="{CFD1D0CC-C985-FBE9-9626-1F5AFED37241}"/>
              </a:ext>
            </a:extLst>
          </p:cNvPr>
          <p:cNvSpPr txBox="1"/>
          <p:nvPr/>
        </p:nvSpPr>
        <p:spPr bwMode="auto">
          <a:xfrm>
            <a:off x="8166773" y="5028051"/>
            <a:ext cx="684000" cy="430332"/>
          </a:xfrm>
          <a:prstGeom prst="rect">
            <a:avLst/>
          </a:prstGeom>
          <a:solidFill>
            <a:srgbClr val="E5ECEB"/>
          </a:solidFill>
          <a:ln>
            <a:noFill/>
          </a:ln>
        </p:spPr>
        <p:txBody>
          <a:bodyPr lIns="72000" rIns="72000" anchor="ctr">
            <a:no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Calibri" panose="020F0502020204030204" pitchFamily="34" charset="0"/>
                <a:ea typeface="ＭＳ Ｐゴシック" panose="020B0600070205080204" pitchFamily="34" charset="-128"/>
                <a:cs typeface="Calibri" panose="020F0502020204030204" pitchFamily="34" charset="0"/>
              </a:rPr>
              <a:t>SPI</a:t>
            </a:r>
          </a:p>
        </p:txBody>
      </p:sp>
      <p:sp>
        <p:nvSpPr>
          <p:cNvPr id="157" name="TextBox 156">
            <a:extLst>
              <a:ext uri="{FF2B5EF4-FFF2-40B4-BE49-F238E27FC236}">
                <a16:creationId xmlns:a16="http://schemas.microsoft.com/office/drawing/2014/main" id="{06FEE6D9-EAB6-0780-C9CB-B4136904AA23}"/>
              </a:ext>
            </a:extLst>
          </p:cNvPr>
          <p:cNvSpPr txBox="1"/>
          <p:nvPr/>
        </p:nvSpPr>
        <p:spPr bwMode="auto">
          <a:xfrm>
            <a:off x="4375700" y="5028051"/>
            <a:ext cx="900000" cy="430332"/>
          </a:xfrm>
          <a:prstGeom prst="rect">
            <a:avLst/>
          </a:prstGeom>
          <a:solidFill>
            <a:srgbClr val="E5ECEB"/>
          </a:solidFill>
          <a:ln>
            <a:noFill/>
          </a:ln>
        </p:spPr>
        <p:txBody>
          <a:bodyPr rIns="144000" anchor="ctr">
            <a:no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Calibri" panose="020F0502020204030204" pitchFamily="34" charset="0"/>
                <a:ea typeface="ＭＳ Ｐゴシック" panose="020B0600070205080204" pitchFamily="34" charset="-128"/>
                <a:cs typeface="Calibri" panose="020F0502020204030204" pitchFamily="34" charset="0"/>
              </a:rPr>
              <a:t>USB </a:t>
            </a:r>
          </a:p>
        </p:txBody>
      </p:sp>
      <p:sp>
        <p:nvSpPr>
          <p:cNvPr id="158" name="TextBox 157">
            <a:extLst>
              <a:ext uri="{FF2B5EF4-FFF2-40B4-BE49-F238E27FC236}">
                <a16:creationId xmlns:a16="http://schemas.microsoft.com/office/drawing/2014/main" id="{40FD697C-88B3-9827-192E-1C8A9DF0FD6F}"/>
              </a:ext>
            </a:extLst>
          </p:cNvPr>
          <p:cNvSpPr txBox="1"/>
          <p:nvPr/>
        </p:nvSpPr>
        <p:spPr bwMode="auto">
          <a:xfrm>
            <a:off x="5334749" y="5028051"/>
            <a:ext cx="900000" cy="432000"/>
          </a:xfrm>
          <a:prstGeom prst="rect">
            <a:avLst/>
          </a:prstGeom>
          <a:solidFill>
            <a:srgbClr val="E5ECEB"/>
          </a:solidFill>
          <a:ln>
            <a:noFill/>
          </a:ln>
        </p:spPr>
        <p:txBody>
          <a:bodyPr rIns="144000" anchor="ctr">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Calibri" panose="020F0502020204030204" pitchFamily="34" charset="0"/>
              </a:rPr>
              <a:t>Ethernet</a:t>
            </a:r>
          </a:p>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800" b="0" i="0" u="none" strike="noStrike" kern="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Calibri" panose="020F0502020204030204" pitchFamily="34" charset="0"/>
              </a:rPr>
              <a:t>PHY</a:t>
            </a:r>
          </a:p>
        </p:txBody>
      </p:sp>
      <p:sp>
        <p:nvSpPr>
          <p:cNvPr id="159" name="TextBox 158">
            <a:extLst>
              <a:ext uri="{FF2B5EF4-FFF2-40B4-BE49-F238E27FC236}">
                <a16:creationId xmlns:a16="http://schemas.microsoft.com/office/drawing/2014/main" id="{46426D8B-B863-3B23-40B9-CA0603D62A78}"/>
              </a:ext>
            </a:extLst>
          </p:cNvPr>
          <p:cNvSpPr txBox="1"/>
          <p:nvPr/>
        </p:nvSpPr>
        <p:spPr bwMode="auto">
          <a:xfrm>
            <a:off x="7244580" y="5027496"/>
            <a:ext cx="864000" cy="430887"/>
          </a:xfrm>
          <a:prstGeom prst="rect">
            <a:avLst/>
          </a:prstGeom>
          <a:solidFill>
            <a:srgbClr val="E5ECEB"/>
          </a:solidFill>
          <a:ln>
            <a:noFill/>
          </a:ln>
        </p:spPr>
        <p:txBody>
          <a:bodyPr wrap="square" lIns="144000" rIns="144000" anchor="ctr">
            <a:no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Calibri" panose="020F0502020204030204" pitchFamily="34" charset="0"/>
              </a:rPr>
              <a:t>SDIO</a:t>
            </a:r>
          </a:p>
        </p:txBody>
      </p:sp>
      <p:sp>
        <p:nvSpPr>
          <p:cNvPr id="160" name="TextBox 159">
            <a:extLst>
              <a:ext uri="{FF2B5EF4-FFF2-40B4-BE49-F238E27FC236}">
                <a16:creationId xmlns:a16="http://schemas.microsoft.com/office/drawing/2014/main" id="{13A5066E-14F6-6877-A2E7-B253DD3BD5DA}"/>
              </a:ext>
            </a:extLst>
          </p:cNvPr>
          <p:cNvSpPr txBox="1"/>
          <p:nvPr/>
        </p:nvSpPr>
        <p:spPr bwMode="auto">
          <a:xfrm>
            <a:off x="6289664" y="5028051"/>
            <a:ext cx="900000" cy="432000"/>
          </a:xfrm>
          <a:prstGeom prst="rect">
            <a:avLst/>
          </a:prstGeom>
          <a:solidFill>
            <a:srgbClr val="E5ECEB"/>
          </a:solidFill>
          <a:ln>
            <a:noFill/>
          </a:ln>
        </p:spPr>
        <p:txBody>
          <a:bodyPr wrap="square" rIns="144000" anchor="ctr">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Calibri" panose="020F0502020204030204" pitchFamily="34" charset="0"/>
                <a:ea typeface="ＭＳ Ｐゴシック" panose="020B0600070205080204" pitchFamily="34" charset="-128"/>
                <a:cs typeface="Calibri" panose="020F0502020204030204" pitchFamily="34" charset="0"/>
              </a:rPr>
              <a:t>Ethernet </a:t>
            </a:r>
          </a:p>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800" b="0" i="0" u="none" strike="noStrike" kern="0" cap="none" spc="0" normalizeH="0" baseline="0" noProof="0" dirty="0">
                <a:ln>
                  <a:noFill/>
                </a:ln>
                <a:solidFill>
                  <a:srgbClr val="000000"/>
                </a:solidFill>
                <a:effectLst/>
                <a:uLnTx/>
                <a:uFillTx/>
                <a:latin typeface="Calibri" panose="020F0502020204030204" pitchFamily="34" charset="0"/>
                <a:ea typeface="ＭＳ Ｐゴシック" panose="020B0600070205080204" pitchFamily="34" charset="-128"/>
                <a:cs typeface="Calibri" panose="020F0502020204030204" pitchFamily="34" charset="0"/>
              </a:rPr>
              <a:t>MAC</a:t>
            </a:r>
          </a:p>
        </p:txBody>
      </p:sp>
      <p:sp>
        <p:nvSpPr>
          <p:cNvPr id="161" name="TextBox 160">
            <a:extLst>
              <a:ext uri="{FF2B5EF4-FFF2-40B4-BE49-F238E27FC236}">
                <a16:creationId xmlns:a16="http://schemas.microsoft.com/office/drawing/2014/main" id="{A3EF2645-F36F-ECE7-5C00-993AD532EFEA}"/>
              </a:ext>
            </a:extLst>
          </p:cNvPr>
          <p:cNvSpPr txBox="1"/>
          <p:nvPr/>
        </p:nvSpPr>
        <p:spPr bwMode="auto">
          <a:xfrm>
            <a:off x="8909822" y="5028609"/>
            <a:ext cx="684000" cy="429774"/>
          </a:xfrm>
          <a:prstGeom prst="rect">
            <a:avLst/>
          </a:prstGeom>
          <a:solidFill>
            <a:srgbClr val="E5ECEB"/>
          </a:solidFill>
          <a:ln>
            <a:noFill/>
          </a:ln>
        </p:spPr>
        <p:txBody>
          <a:bodyPr rIns="144000" anchor="ctr">
            <a:no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Calibri" panose="020F0502020204030204" pitchFamily="34" charset="0"/>
                <a:ea typeface="ＭＳ Ｐゴシック" panose="020B0600070205080204" pitchFamily="34" charset="-128"/>
                <a:cs typeface="Calibri" panose="020F0502020204030204" pitchFamily="34" charset="0"/>
              </a:rPr>
              <a:t>CAN</a:t>
            </a:r>
            <a:endParaRPr kumimoji="0" lang="en-US" sz="1200" b="0" i="0" u="none" strike="noStrike" kern="0" cap="none" spc="0" normalizeH="0" baseline="0" noProof="0" dirty="0">
              <a:ln>
                <a:noFill/>
              </a:ln>
              <a:solidFill>
                <a:srgbClr val="000000"/>
              </a:solidFill>
              <a:effectLst/>
              <a:uLnTx/>
              <a:uFillTx/>
              <a:latin typeface="Calibri" panose="020F0502020204030204" pitchFamily="34" charset="0"/>
              <a:ea typeface="ＭＳ Ｐゴシック" panose="020B0600070205080204" pitchFamily="34" charset="-128"/>
              <a:cs typeface="Calibri" panose="020F0502020204030204" pitchFamily="34" charset="0"/>
            </a:endParaRPr>
          </a:p>
        </p:txBody>
      </p:sp>
      <p:sp>
        <p:nvSpPr>
          <p:cNvPr id="162" name="TextBox 161">
            <a:extLst>
              <a:ext uri="{FF2B5EF4-FFF2-40B4-BE49-F238E27FC236}">
                <a16:creationId xmlns:a16="http://schemas.microsoft.com/office/drawing/2014/main" id="{46E5CFB6-3041-A5EF-B953-D4AEA337D8C8}"/>
              </a:ext>
            </a:extLst>
          </p:cNvPr>
          <p:cNvSpPr txBox="1"/>
          <p:nvPr/>
        </p:nvSpPr>
        <p:spPr bwMode="auto">
          <a:xfrm>
            <a:off x="3621682" y="5028051"/>
            <a:ext cx="684000" cy="432000"/>
          </a:xfrm>
          <a:prstGeom prst="rect">
            <a:avLst/>
          </a:prstGeom>
          <a:solidFill>
            <a:srgbClr val="E5ECEB"/>
          </a:solidFill>
          <a:ln>
            <a:noFill/>
          </a:ln>
        </p:spPr>
        <p:txBody>
          <a:bodyPr wrap="square" lIns="144000" rIns="144000" anchor="ctr">
            <a:no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400" b="0" i="0" u="none" strike="noStrike" kern="0" cap="none" spc="0" normalizeH="0" baseline="0" noProof="0" dirty="0">
                <a:ln>
                  <a:noFill/>
                </a:ln>
                <a:solidFill>
                  <a:srgbClr val="000000"/>
                </a:solidFill>
                <a:effectLst/>
                <a:uLnTx/>
                <a:uFillTx/>
                <a:latin typeface="Calibri" panose="020F0502020204030204" pitchFamily="34" charset="0"/>
                <a:ea typeface="ＭＳ Ｐゴシック" panose="020B0600070205080204" pitchFamily="34" charset="-128"/>
                <a:cs typeface="Calibri" panose="020F0502020204030204" pitchFamily="34" charset="0"/>
              </a:rPr>
              <a:t>GPIO</a:t>
            </a:r>
          </a:p>
        </p:txBody>
      </p:sp>
      <p:sp>
        <p:nvSpPr>
          <p:cNvPr id="163" name="TextBox 162">
            <a:extLst>
              <a:ext uri="{FF2B5EF4-FFF2-40B4-BE49-F238E27FC236}">
                <a16:creationId xmlns:a16="http://schemas.microsoft.com/office/drawing/2014/main" id="{A7554A01-1070-B205-E822-27AFA1DB2537}"/>
              </a:ext>
            </a:extLst>
          </p:cNvPr>
          <p:cNvSpPr txBox="1"/>
          <p:nvPr/>
        </p:nvSpPr>
        <p:spPr bwMode="auto">
          <a:xfrm>
            <a:off x="5345574" y="5675691"/>
            <a:ext cx="889173" cy="276999"/>
          </a:xfrm>
          <a:prstGeom prst="rect">
            <a:avLst/>
          </a:prstGeom>
          <a:noFill/>
          <a:ln>
            <a:noFill/>
          </a:ln>
        </p:spPr>
        <p:txBody>
          <a:bodyPr wrap="square" lIns="72000" rIns="72000">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200" b="0" i="0" u="none" strike="noStrike" kern="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Calibri" panose="020F0502020204030204" pitchFamily="34" charset="0"/>
              </a:rPr>
              <a:t>Ethernet</a:t>
            </a:r>
          </a:p>
        </p:txBody>
      </p:sp>
      <p:grpSp>
        <p:nvGrpSpPr>
          <p:cNvPr id="164" name="Group 163">
            <a:extLst>
              <a:ext uri="{FF2B5EF4-FFF2-40B4-BE49-F238E27FC236}">
                <a16:creationId xmlns:a16="http://schemas.microsoft.com/office/drawing/2014/main" id="{DB8DA5C5-8E26-82A2-4736-E1920FD95E06}"/>
              </a:ext>
            </a:extLst>
          </p:cNvPr>
          <p:cNvGrpSpPr/>
          <p:nvPr/>
        </p:nvGrpSpPr>
        <p:grpSpPr>
          <a:xfrm rot="16200000">
            <a:off x="4753469" y="5460709"/>
            <a:ext cx="144462" cy="258762"/>
            <a:chOff x="4487395" y="5226823"/>
            <a:chExt cx="144462" cy="258762"/>
          </a:xfrm>
        </p:grpSpPr>
        <p:sp>
          <p:nvSpPr>
            <p:cNvPr id="196" name="Rectangle 195">
              <a:extLst>
                <a:ext uri="{FF2B5EF4-FFF2-40B4-BE49-F238E27FC236}">
                  <a16:creationId xmlns:a16="http://schemas.microsoft.com/office/drawing/2014/main" id="{4C4D8AE2-4530-5C34-6753-07887D952A12}"/>
                </a:ext>
              </a:extLst>
            </p:cNvPr>
            <p:cNvSpPr/>
            <p:nvPr/>
          </p:nvSpPr>
          <p:spPr bwMode="auto">
            <a:xfrm>
              <a:off x="4487395" y="5226823"/>
              <a:ext cx="144462" cy="258762"/>
            </a:xfrm>
            <a:prstGeom prst="rect">
              <a:avLst/>
            </a:prstGeom>
            <a:noFill/>
            <a:ln w="19050" cap="flat" cmpd="sng" algn="ctr">
              <a:solidFill>
                <a:srgbClr val="000000"/>
              </a:solidFill>
              <a:prstDash val="solid"/>
              <a:miter lim="800000"/>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endParaRPr>
            </a:p>
          </p:txBody>
        </p:sp>
        <p:cxnSp>
          <p:nvCxnSpPr>
            <p:cNvPr id="197" name="Straight Connector 196">
              <a:extLst>
                <a:ext uri="{FF2B5EF4-FFF2-40B4-BE49-F238E27FC236}">
                  <a16:creationId xmlns:a16="http://schemas.microsoft.com/office/drawing/2014/main" id="{03FF1D1E-9EBA-1787-E4A9-A31EC6AD5AF8}"/>
                </a:ext>
              </a:extLst>
            </p:cNvPr>
            <p:cNvCxnSpPr/>
            <p:nvPr/>
          </p:nvCxnSpPr>
          <p:spPr bwMode="auto">
            <a:xfrm>
              <a:off x="4487395" y="5317310"/>
              <a:ext cx="144462" cy="0"/>
            </a:xfrm>
            <a:prstGeom prst="line">
              <a:avLst/>
            </a:prstGeom>
            <a:noFill/>
            <a:ln w="22225" cap="flat" cmpd="sng" algn="ctr">
              <a:solidFill>
                <a:srgbClr val="000000"/>
              </a:solidFill>
              <a:prstDash val="solid"/>
              <a:miter lim="800000"/>
            </a:ln>
            <a:effectLst/>
          </p:spPr>
        </p:cxnSp>
        <p:cxnSp>
          <p:nvCxnSpPr>
            <p:cNvPr id="198" name="Straight Connector 197">
              <a:extLst>
                <a:ext uri="{FF2B5EF4-FFF2-40B4-BE49-F238E27FC236}">
                  <a16:creationId xmlns:a16="http://schemas.microsoft.com/office/drawing/2014/main" id="{B62F4950-43ED-D67D-6AFA-643F3E19BAFA}"/>
                </a:ext>
              </a:extLst>
            </p:cNvPr>
            <p:cNvCxnSpPr/>
            <p:nvPr/>
          </p:nvCxnSpPr>
          <p:spPr bwMode="auto">
            <a:xfrm>
              <a:off x="4487395" y="5398273"/>
              <a:ext cx="144462" cy="0"/>
            </a:xfrm>
            <a:prstGeom prst="line">
              <a:avLst/>
            </a:prstGeom>
            <a:noFill/>
            <a:ln w="22225" cap="flat" cmpd="sng" algn="ctr">
              <a:solidFill>
                <a:srgbClr val="000000"/>
              </a:solidFill>
              <a:prstDash val="solid"/>
              <a:miter lim="800000"/>
            </a:ln>
            <a:effectLst/>
          </p:spPr>
        </p:cxnSp>
      </p:grpSp>
      <p:grpSp>
        <p:nvGrpSpPr>
          <p:cNvPr id="165" name="Group 164">
            <a:extLst>
              <a:ext uri="{FF2B5EF4-FFF2-40B4-BE49-F238E27FC236}">
                <a16:creationId xmlns:a16="http://schemas.microsoft.com/office/drawing/2014/main" id="{0BCCE2F2-181C-2713-D173-DB5E1443E30B}"/>
              </a:ext>
            </a:extLst>
          </p:cNvPr>
          <p:cNvGrpSpPr/>
          <p:nvPr/>
        </p:nvGrpSpPr>
        <p:grpSpPr>
          <a:xfrm rot="16200000">
            <a:off x="3887264" y="5467913"/>
            <a:ext cx="146927" cy="263178"/>
            <a:chOff x="4487395" y="5226823"/>
            <a:chExt cx="144462" cy="258762"/>
          </a:xfrm>
        </p:grpSpPr>
        <p:sp>
          <p:nvSpPr>
            <p:cNvPr id="193" name="Rectangle 192">
              <a:extLst>
                <a:ext uri="{FF2B5EF4-FFF2-40B4-BE49-F238E27FC236}">
                  <a16:creationId xmlns:a16="http://schemas.microsoft.com/office/drawing/2014/main" id="{E483B1C2-0756-B6E5-F459-93ABF47CD127}"/>
                </a:ext>
              </a:extLst>
            </p:cNvPr>
            <p:cNvSpPr/>
            <p:nvPr/>
          </p:nvSpPr>
          <p:spPr bwMode="auto">
            <a:xfrm>
              <a:off x="4487395" y="5226823"/>
              <a:ext cx="144462" cy="258762"/>
            </a:xfrm>
            <a:prstGeom prst="rect">
              <a:avLst/>
            </a:prstGeom>
            <a:noFill/>
            <a:ln w="19050" cap="flat" cmpd="sng" algn="ctr">
              <a:solidFill>
                <a:srgbClr val="000000"/>
              </a:solidFill>
              <a:prstDash val="solid"/>
              <a:miter lim="800000"/>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endParaRPr>
            </a:p>
          </p:txBody>
        </p:sp>
        <p:cxnSp>
          <p:nvCxnSpPr>
            <p:cNvPr id="194" name="Straight Connector 193">
              <a:extLst>
                <a:ext uri="{FF2B5EF4-FFF2-40B4-BE49-F238E27FC236}">
                  <a16:creationId xmlns:a16="http://schemas.microsoft.com/office/drawing/2014/main" id="{E55C106F-0F06-9075-662B-D32E020FB4C9}"/>
                </a:ext>
              </a:extLst>
            </p:cNvPr>
            <p:cNvCxnSpPr/>
            <p:nvPr/>
          </p:nvCxnSpPr>
          <p:spPr bwMode="auto">
            <a:xfrm>
              <a:off x="4487395" y="5317310"/>
              <a:ext cx="144462" cy="0"/>
            </a:xfrm>
            <a:prstGeom prst="line">
              <a:avLst/>
            </a:prstGeom>
            <a:noFill/>
            <a:ln w="22225" cap="flat" cmpd="sng" algn="ctr">
              <a:solidFill>
                <a:srgbClr val="000000"/>
              </a:solidFill>
              <a:prstDash val="solid"/>
              <a:miter lim="800000"/>
            </a:ln>
            <a:effectLst/>
          </p:spPr>
        </p:cxnSp>
        <p:cxnSp>
          <p:nvCxnSpPr>
            <p:cNvPr id="195" name="Straight Connector 194">
              <a:extLst>
                <a:ext uri="{FF2B5EF4-FFF2-40B4-BE49-F238E27FC236}">
                  <a16:creationId xmlns:a16="http://schemas.microsoft.com/office/drawing/2014/main" id="{A54BBC69-C6C9-4715-1231-06D6F3D2C011}"/>
                </a:ext>
              </a:extLst>
            </p:cNvPr>
            <p:cNvCxnSpPr/>
            <p:nvPr/>
          </p:nvCxnSpPr>
          <p:spPr bwMode="auto">
            <a:xfrm>
              <a:off x="4487395" y="5398273"/>
              <a:ext cx="144462" cy="0"/>
            </a:xfrm>
            <a:prstGeom prst="line">
              <a:avLst/>
            </a:prstGeom>
            <a:noFill/>
            <a:ln w="22225" cap="flat" cmpd="sng" algn="ctr">
              <a:solidFill>
                <a:srgbClr val="000000"/>
              </a:solidFill>
              <a:prstDash val="solid"/>
              <a:miter lim="800000"/>
            </a:ln>
            <a:effectLst/>
          </p:spPr>
        </p:cxnSp>
      </p:grpSp>
      <p:grpSp>
        <p:nvGrpSpPr>
          <p:cNvPr id="166" name="Group 165">
            <a:extLst>
              <a:ext uri="{FF2B5EF4-FFF2-40B4-BE49-F238E27FC236}">
                <a16:creationId xmlns:a16="http://schemas.microsoft.com/office/drawing/2014/main" id="{E43C6A9A-7010-EC82-A77B-7431D6887B47}"/>
              </a:ext>
            </a:extLst>
          </p:cNvPr>
          <p:cNvGrpSpPr/>
          <p:nvPr/>
        </p:nvGrpSpPr>
        <p:grpSpPr>
          <a:xfrm rot="16200000">
            <a:off x="5712518" y="5460708"/>
            <a:ext cx="144462" cy="258762"/>
            <a:chOff x="4487395" y="5226823"/>
            <a:chExt cx="144462" cy="258762"/>
          </a:xfrm>
        </p:grpSpPr>
        <p:sp>
          <p:nvSpPr>
            <p:cNvPr id="190" name="Rectangle 189">
              <a:extLst>
                <a:ext uri="{FF2B5EF4-FFF2-40B4-BE49-F238E27FC236}">
                  <a16:creationId xmlns:a16="http://schemas.microsoft.com/office/drawing/2014/main" id="{7BD356C8-2139-8E93-62B4-552BA48D9DF3}"/>
                </a:ext>
              </a:extLst>
            </p:cNvPr>
            <p:cNvSpPr/>
            <p:nvPr/>
          </p:nvSpPr>
          <p:spPr bwMode="auto">
            <a:xfrm>
              <a:off x="4487395" y="5226823"/>
              <a:ext cx="144462" cy="258762"/>
            </a:xfrm>
            <a:prstGeom prst="rect">
              <a:avLst/>
            </a:prstGeom>
            <a:noFill/>
            <a:ln w="19050" cap="flat" cmpd="sng" algn="ctr">
              <a:solidFill>
                <a:srgbClr val="000000"/>
              </a:solidFill>
              <a:prstDash val="solid"/>
              <a:miter lim="800000"/>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endParaRPr>
            </a:p>
          </p:txBody>
        </p:sp>
        <p:cxnSp>
          <p:nvCxnSpPr>
            <p:cNvPr id="191" name="Straight Connector 190">
              <a:extLst>
                <a:ext uri="{FF2B5EF4-FFF2-40B4-BE49-F238E27FC236}">
                  <a16:creationId xmlns:a16="http://schemas.microsoft.com/office/drawing/2014/main" id="{BA9F53E6-10C5-84E4-37A7-409D06A70C53}"/>
                </a:ext>
              </a:extLst>
            </p:cNvPr>
            <p:cNvCxnSpPr/>
            <p:nvPr/>
          </p:nvCxnSpPr>
          <p:spPr bwMode="auto">
            <a:xfrm>
              <a:off x="4487395" y="5317310"/>
              <a:ext cx="144462" cy="0"/>
            </a:xfrm>
            <a:prstGeom prst="line">
              <a:avLst/>
            </a:prstGeom>
            <a:noFill/>
            <a:ln w="22225" cap="flat" cmpd="sng" algn="ctr">
              <a:solidFill>
                <a:srgbClr val="000000"/>
              </a:solidFill>
              <a:prstDash val="solid"/>
              <a:miter lim="800000"/>
            </a:ln>
            <a:effectLst/>
          </p:spPr>
        </p:cxnSp>
        <p:cxnSp>
          <p:nvCxnSpPr>
            <p:cNvPr id="192" name="Straight Connector 191">
              <a:extLst>
                <a:ext uri="{FF2B5EF4-FFF2-40B4-BE49-F238E27FC236}">
                  <a16:creationId xmlns:a16="http://schemas.microsoft.com/office/drawing/2014/main" id="{63D446CB-00BC-860B-EBC8-0EEF460DD8EF}"/>
                </a:ext>
              </a:extLst>
            </p:cNvPr>
            <p:cNvCxnSpPr/>
            <p:nvPr/>
          </p:nvCxnSpPr>
          <p:spPr bwMode="auto">
            <a:xfrm>
              <a:off x="4487395" y="5398273"/>
              <a:ext cx="144462" cy="0"/>
            </a:xfrm>
            <a:prstGeom prst="line">
              <a:avLst/>
            </a:prstGeom>
            <a:noFill/>
            <a:ln w="22225" cap="flat" cmpd="sng" algn="ctr">
              <a:solidFill>
                <a:srgbClr val="000000"/>
              </a:solidFill>
              <a:prstDash val="solid"/>
              <a:miter lim="800000"/>
            </a:ln>
            <a:effectLst/>
          </p:spPr>
        </p:cxnSp>
      </p:grpSp>
      <p:grpSp>
        <p:nvGrpSpPr>
          <p:cNvPr id="167" name="Group 166">
            <a:extLst>
              <a:ext uri="{FF2B5EF4-FFF2-40B4-BE49-F238E27FC236}">
                <a16:creationId xmlns:a16="http://schemas.microsoft.com/office/drawing/2014/main" id="{C77B66A6-14EC-7975-BA9D-8A9A9C7F8F49}"/>
              </a:ext>
            </a:extLst>
          </p:cNvPr>
          <p:cNvGrpSpPr/>
          <p:nvPr/>
        </p:nvGrpSpPr>
        <p:grpSpPr>
          <a:xfrm rot="16200000">
            <a:off x="7604349" y="5460708"/>
            <a:ext cx="144462" cy="258762"/>
            <a:chOff x="4487395" y="5226823"/>
            <a:chExt cx="144462" cy="258762"/>
          </a:xfrm>
        </p:grpSpPr>
        <p:sp>
          <p:nvSpPr>
            <p:cNvPr id="187" name="Rectangle 186">
              <a:extLst>
                <a:ext uri="{FF2B5EF4-FFF2-40B4-BE49-F238E27FC236}">
                  <a16:creationId xmlns:a16="http://schemas.microsoft.com/office/drawing/2014/main" id="{63A0DAF3-04E2-E1C9-70DA-2B279B48B642}"/>
                </a:ext>
              </a:extLst>
            </p:cNvPr>
            <p:cNvSpPr/>
            <p:nvPr/>
          </p:nvSpPr>
          <p:spPr bwMode="auto">
            <a:xfrm>
              <a:off x="4487395" y="5226823"/>
              <a:ext cx="144462" cy="258762"/>
            </a:xfrm>
            <a:prstGeom prst="rect">
              <a:avLst/>
            </a:prstGeom>
            <a:noFill/>
            <a:ln w="19050" cap="flat" cmpd="sng" algn="ctr">
              <a:solidFill>
                <a:srgbClr val="000000"/>
              </a:solidFill>
              <a:prstDash val="solid"/>
              <a:miter lim="800000"/>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endParaRPr>
            </a:p>
          </p:txBody>
        </p:sp>
        <p:cxnSp>
          <p:nvCxnSpPr>
            <p:cNvPr id="188" name="Straight Connector 187">
              <a:extLst>
                <a:ext uri="{FF2B5EF4-FFF2-40B4-BE49-F238E27FC236}">
                  <a16:creationId xmlns:a16="http://schemas.microsoft.com/office/drawing/2014/main" id="{713E45C6-56F5-587B-0C5C-1AC18AD847D6}"/>
                </a:ext>
              </a:extLst>
            </p:cNvPr>
            <p:cNvCxnSpPr/>
            <p:nvPr/>
          </p:nvCxnSpPr>
          <p:spPr bwMode="auto">
            <a:xfrm>
              <a:off x="4487395" y="5317310"/>
              <a:ext cx="144462" cy="0"/>
            </a:xfrm>
            <a:prstGeom prst="line">
              <a:avLst/>
            </a:prstGeom>
            <a:noFill/>
            <a:ln w="22225" cap="flat" cmpd="sng" algn="ctr">
              <a:solidFill>
                <a:srgbClr val="000000"/>
              </a:solidFill>
              <a:prstDash val="solid"/>
              <a:miter lim="800000"/>
            </a:ln>
            <a:effectLst/>
          </p:spPr>
        </p:cxnSp>
        <p:cxnSp>
          <p:nvCxnSpPr>
            <p:cNvPr id="189" name="Straight Connector 188">
              <a:extLst>
                <a:ext uri="{FF2B5EF4-FFF2-40B4-BE49-F238E27FC236}">
                  <a16:creationId xmlns:a16="http://schemas.microsoft.com/office/drawing/2014/main" id="{BD1FAA43-8BE0-5F1A-6154-28A90A2FDDD0}"/>
                </a:ext>
              </a:extLst>
            </p:cNvPr>
            <p:cNvCxnSpPr/>
            <p:nvPr/>
          </p:nvCxnSpPr>
          <p:spPr bwMode="auto">
            <a:xfrm>
              <a:off x="4487395" y="5398273"/>
              <a:ext cx="144462" cy="0"/>
            </a:xfrm>
            <a:prstGeom prst="line">
              <a:avLst/>
            </a:prstGeom>
            <a:noFill/>
            <a:ln w="22225" cap="flat" cmpd="sng" algn="ctr">
              <a:solidFill>
                <a:srgbClr val="000000"/>
              </a:solidFill>
              <a:prstDash val="solid"/>
              <a:miter lim="800000"/>
            </a:ln>
            <a:effectLst/>
          </p:spPr>
        </p:cxnSp>
      </p:grpSp>
      <p:grpSp>
        <p:nvGrpSpPr>
          <p:cNvPr id="168" name="Group 167">
            <a:extLst>
              <a:ext uri="{FF2B5EF4-FFF2-40B4-BE49-F238E27FC236}">
                <a16:creationId xmlns:a16="http://schemas.microsoft.com/office/drawing/2014/main" id="{779851D7-73E5-A50F-A3DF-766500AEB9DD}"/>
              </a:ext>
            </a:extLst>
          </p:cNvPr>
          <p:cNvGrpSpPr/>
          <p:nvPr/>
        </p:nvGrpSpPr>
        <p:grpSpPr>
          <a:xfrm rot="16200000">
            <a:off x="8436542" y="5460708"/>
            <a:ext cx="144462" cy="258762"/>
            <a:chOff x="4487395" y="5226823"/>
            <a:chExt cx="144462" cy="258762"/>
          </a:xfrm>
        </p:grpSpPr>
        <p:sp>
          <p:nvSpPr>
            <p:cNvPr id="184" name="Rectangle 183">
              <a:extLst>
                <a:ext uri="{FF2B5EF4-FFF2-40B4-BE49-F238E27FC236}">
                  <a16:creationId xmlns:a16="http://schemas.microsoft.com/office/drawing/2014/main" id="{30761934-11C7-B800-6102-041BD2A2376B}"/>
                </a:ext>
              </a:extLst>
            </p:cNvPr>
            <p:cNvSpPr/>
            <p:nvPr/>
          </p:nvSpPr>
          <p:spPr bwMode="auto">
            <a:xfrm>
              <a:off x="4487395" y="5226823"/>
              <a:ext cx="144462" cy="258762"/>
            </a:xfrm>
            <a:prstGeom prst="rect">
              <a:avLst/>
            </a:prstGeom>
            <a:noFill/>
            <a:ln w="19050" cap="flat" cmpd="sng" algn="ctr">
              <a:solidFill>
                <a:srgbClr val="000000"/>
              </a:solidFill>
              <a:prstDash val="solid"/>
              <a:miter lim="800000"/>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endParaRPr>
            </a:p>
          </p:txBody>
        </p:sp>
        <p:cxnSp>
          <p:nvCxnSpPr>
            <p:cNvPr id="185" name="Straight Connector 184">
              <a:extLst>
                <a:ext uri="{FF2B5EF4-FFF2-40B4-BE49-F238E27FC236}">
                  <a16:creationId xmlns:a16="http://schemas.microsoft.com/office/drawing/2014/main" id="{44143697-DBC5-21C8-3F77-25FCD8CFD6D5}"/>
                </a:ext>
              </a:extLst>
            </p:cNvPr>
            <p:cNvCxnSpPr/>
            <p:nvPr/>
          </p:nvCxnSpPr>
          <p:spPr bwMode="auto">
            <a:xfrm>
              <a:off x="4487395" y="5317310"/>
              <a:ext cx="144462" cy="0"/>
            </a:xfrm>
            <a:prstGeom prst="line">
              <a:avLst/>
            </a:prstGeom>
            <a:noFill/>
            <a:ln w="22225" cap="flat" cmpd="sng" algn="ctr">
              <a:solidFill>
                <a:srgbClr val="000000"/>
              </a:solidFill>
              <a:prstDash val="solid"/>
              <a:miter lim="800000"/>
            </a:ln>
            <a:effectLst/>
          </p:spPr>
        </p:cxnSp>
        <p:cxnSp>
          <p:nvCxnSpPr>
            <p:cNvPr id="186" name="Straight Connector 185">
              <a:extLst>
                <a:ext uri="{FF2B5EF4-FFF2-40B4-BE49-F238E27FC236}">
                  <a16:creationId xmlns:a16="http://schemas.microsoft.com/office/drawing/2014/main" id="{0C96528B-BF70-3CB1-1D85-052B740F1E02}"/>
                </a:ext>
              </a:extLst>
            </p:cNvPr>
            <p:cNvCxnSpPr/>
            <p:nvPr/>
          </p:nvCxnSpPr>
          <p:spPr bwMode="auto">
            <a:xfrm>
              <a:off x="4487395" y="5398273"/>
              <a:ext cx="144462" cy="0"/>
            </a:xfrm>
            <a:prstGeom prst="line">
              <a:avLst/>
            </a:prstGeom>
            <a:noFill/>
            <a:ln w="22225" cap="flat" cmpd="sng" algn="ctr">
              <a:solidFill>
                <a:srgbClr val="000000"/>
              </a:solidFill>
              <a:prstDash val="solid"/>
              <a:miter lim="800000"/>
            </a:ln>
            <a:effectLst/>
          </p:spPr>
        </p:cxnSp>
      </p:grpSp>
      <p:grpSp>
        <p:nvGrpSpPr>
          <p:cNvPr id="169" name="Group 168">
            <a:extLst>
              <a:ext uri="{FF2B5EF4-FFF2-40B4-BE49-F238E27FC236}">
                <a16:creationId xmlns:a16="http://schemas.microsoft.com/office/drawing/2014/main" id="{54E0C2F5-CF67-70F9-CB90-061B85F23D4D}"/>
              </a:ext>
            </a:extLst>
          </p:cNvPr>
          <p:cNvGrpSpPr/>
          <p:nvPr/>
        </p:nvGrpSpPr>
        <p:grpSpPr>
          <a:xfrm rot="16200000">
            <a:off x="9179589" y="5460708"/>
            <a:ext cx="144462" cy="258762"/>
            <a:chOff x="4487395" y="5226823"/>
            <a:chExt cx="144462" cy="258762"/>
          </a:xfrm>
        </p:grpSpPr>
        <p:sp>
          <p:nvSpPr>
            <p:cNvPr id="181" name="Rectangle 180">
              <a:extLst>
                <a:ext uri="{FF2B5EF4-FFF2-40B4-BE49-F238E27FC236}">
                  <a16:creationId xmlns:a16="http://schemas.microsoft.com/office/drawing/2014/main" id="{BD310679-11C7-3284-6CB5-0CAB6CAC4DD3}"/>
                </a:ext>
              </a:extLst>
            </p:cNvPr>
            <p:cNvSpPr/>
            <p:nvPr/>
          </p:nvSpPr>
          <p:spPr bwMode="auto">
            <a:xfrm>
              <a:off x="4487395" y="5226823"/>
              <a:ext cx="144462" cy="258762"/>
            </a:xfrm>
            <a:prstGeom prst="rect">
              <a:avLst/>
            </a:prstGeom>
            <a:noFill/>
            <a:ln w="19050" cap="flat" cmpd="sng" algn="ctr">
              <a:solidFill>
                <a:srgbClr val="000000"/>
              </a:solidFill>
              <a:prstDash val="solid"/>
              <a:miter lim="800000"/>
            </a:ln>
            <a:effectLst/>
          </p:spPr>
          <p:txBody>
            <a:bodyPr anchor="ctr"/>
            <a:lstStyle/>
            <a:p>
              <a:pPr marL="0" marR="0" lvl="0" indent="0" algn="ctr" defTabSz="914400" eaLnBrk="0" fontAlgn="base" latinLnBrk="0" hangingPunct="0">
                <a:lnSpc>
                  <a:spcPct val="100000"/>
                </a:lnSpc>
                <a:spcBef>
                  <a:spcPct val="0"/>
                </a:spcBef>
                <a:spcAft>
                  <a:spcPct val="0"/>
                </a:spcAft>
                <a:buClrTx/>
                <a:buSzTx/>
                <a:buFontTx/>
                <a:buNone/>
                <a:tabLst/>
                <a:defRPr/>
              </a:pPr>
              <a:endParaRPr kumimoji="0" lang="en-US" sz="1800" b="0" i="0" u="none" strike="noStrike" kern="0" cap="none" spc="0" normalizeH="0" baseline="0" noProof="0">
                <a:ln>
                  <a:noFill/>
                </a:ln>
                <a:solidFill>
                  <a:srgbClr val="FFFFFF"/>
                </a:solidFill>
                <a:effectLst/>
                <a:uLnTx/>
                <a:uFillTx/>
                <a:latin typeface="Calibri" panose="020F0502020204030204" pitchFamily="34" charset="0"/>
                <a:ea typeface="+mn-ea"/>
                <a:cs typeface="Calibri" panose="020F0502020204030204" pitchFamily="34" charset="0"/>
              </a:endParaRPr>
            </a:p>
          </p:txBody>
        </p:sp>
        <p:cxnSp>
          <p:nvCxnSpPr>
            <p:cNvPr id="182" name="Straight Connector 181">
              <a:extLst>
                <a:ext uri="{FF2B5EF4-FFF2-40B4-BE49-F238E27FC236}">
                  <a16:creationId xmlns:a16="http://schemas.microsoft.com/office/drawing/2014/main" id="{1FA2FEC5-2DCC-557F-8358-1E94A243848F}"/>
                </a:ext>
              </a:extLst>
            </p:cNvPr>
            <p:cNvCxnSpPr/>
            <p:nvPr/>
          </p:nvCxnSpPr>
          <p:spPr bwMode="auto">
            <a:xfrm>
              <a:off x="4487395" y="5317310"/>
              <a:ext cx="144462" cy="0"/>
            </a:xfrm>
            <a:prstGeom prst="line">
              <a:avLst/>
            </a:prstGeom>
            <a:noFill/>
            <a:ln w="22225" cap="flat" cmpd="sng" algn="ctr">
              <a:solidFill>
                <a:srgbClr val="000000"/>
              </a:solidFill>
              <a:prstDash val="solid"/>
              <a:miter lim="800000"/>
            </a:ln>
            <a:effectLst/>
          </p:spPr>
        </p:cxnSp>
        <p:cxnSp>
          <p:nvCxnSpPr>
            <p:cNvPr id="183" name="Straight Connector 182">
              <a:extLst>
                <a:ext uri="{FF2B5EF4-FFF2-40B4-BE49-F238E27FC236}">
                  <a16:creationId xmlns:a16="http://schemas.microsoft.com/office/drawing/2014/main" id="{759A3093-DDB2-8235-50DA-5CDE2D077933}"/>
                </a:ext>
              </a:extLst>
            </p:cNvPr>
            <p:cNvCxnSpPr/>
            <p:nvPr/>
          </p:nvCxnSpPr>
          <p:spPr bwMode="auto">
            <a:xfrm>
              <a:off x="4487395" y="5398273"/>
              <a:ext cx="144462" cy="0"/>
            </a:xfrm>
            <a:prstGeom prst="line">
              <a:avLst/>
            </a:prstGeom>
            <a:noFill/>
            <a:ln w="22225" cap="flat" cmpd="sng" algn="ctr">
              <a:solidFill>
                <a:srgbClr val="000000"/>
              </a:solidFill>
              <a:prstDash val="solid"/>
              <a:miter lim="800000"/>
            </a:ln>
            <a:effectLst/>
          </p:spPr>
        </p:cxnSp>
      </p:grpSp>
      <p:sp>
        <p:nvSpPr>
          <p:cNvPr id="170" name="TextBox 169">
            <a:extLst>
              <a:ext uri="{FF2B5EF4-FFF2-40B4-BE49-F238E27FC236}">
                <a16:creationId xmlns:a16="http://schemas.microsoft.com/office/drawing/2014/main" id="{9E9FF5A2-3BF8-F557-0519-48894A35AD11}"/>
              </a:ext>
            </a:extLst>
          </p:cNvPr>
          <p:cNvSpPr txBox="1"/>
          <p:nvPr/>
        </p:nvSpPr>
        <p:spPr bwMode="auto">
          <a:xfrm>
            <a:off x="8909823" y="5675691"/>
            <a:ext cx="683997" cy="276999"/>
          </a:xfrm>
          <a:prstGeom prst="rect">
            <a:avLst/>
          </a:prstGeom>
          <a:noFill/>
          <a:ln>
            <a:noFill/>
          </a:ln>
        </p:spPr>
        <p:txBody>
          <a:bodyPr wrap="square" lIns="72000" rIns="72000">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200" b="0" i="0" u="none" strike="noStrike" kern="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Calibri" panose="020F0502020204030204" pitchFamily="34" charset="0"/>
              </a:rPr>
              <a:t>RX/TX</a:t>
            </a:r>
          </a:p>
        </p:txBody>
      </p:sp>
      <p:sp>
        <p:nvSpPr>
          <p:cNvPr id="171" name="TextBox 170">
            <a:extLst>
              <a:ext uri="{FF2B5EF4-FFF2-40B4-BE49-F238E27FC236}">
                <a16:creationId xmlns:a16="http://schemas.microsoft.com/office/drawing/2014/main" id="{6D1EC977-94CA-1CD9-184B-9E4F7DE0CABA}"/>
              </a:ext>
            </a:extLst>
          </p:cNvPr>
          <p:cNvSpPr txBox="1"/>
          <p:nvPr/>
        </p:nvSpPr>
        <p:spPr bwMode="auto">
          <a:xfrm>
            <a:off x="3632509" y="5675691"/>
            <a:ext cx="648000" cy="276999"/>
          </a:xfrm>
          <a:prstGeom prst="rect">
            <a:avLst/>
          </a:prstGeom>
          <a:noFill/>
          <a:ln>
            <a:noFill/>
          </a:ln>
        </p:spPr>
        <p:txBody>
          <a:bodyPr wrap="square" lIns="72000" rIns="72000">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Calibri" panose="020F0502020204030204" pitchFamily="34" charset="0"/>
                <a:ea typeface="ＭＳ Ｐゴシック" panose="020B0600070205080204" pitchFamily="34" charset="-128"/>
                <a:cs typeface="Calibri" panose="020F0502020204030204" pitchFamily="34" charset="0"/>
              </a:rPr>
              <a:t>GPIO</a:t>
            </a:r>
          </a:p>
        </p:txBody>
      </p:sp>
      <p:sp>
        <p:nvSpPr>
          <p:cNvPr id="172" name="TextBox 171">
            <a:extLst>
              <a:ext uri="{FF2B5EF4-FFF2-40B4-BE49-F238E27FC236}">
                <a16:creationId xmlns:a16="http://schemas.microsoft.com/office/drawing/2014/main" id="{4DDF0764-9DBE-654F-03C2-84A46976096C}"/>
              </a:ext>
            </a:extLst>
          </p:cNvPr>
          <p:cNvSpPr txBox="1"/>
          <p:nvPr/>
        </p:nvSpPr>
        <p:spPr bwMode="auto">
          <a:xfrm>
            <a:off x="4375701" y="5675691"/>
            <a:ext cx="899999" cy="276999"/>
          </a:xfrm>
          <a:prstGeom prst="rect">
            <a:avLst/>
          </a:prstGeom>
          <a:noFill/>
          <a:ln>
            <a:noFill/>
          </a:ln>
        </p:spPr>
        <p:txBody>
          <a:bodyPr wrap="square" lIns="72000" rIns="72000">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200" b="0" i="0" u="none" strike="noStrike" kern="0" cap="none" spc="0" normalizeH="0" baseline="0" noProof="0">
                <a:ln>
                  <a:noFill/>
                </a:ln>
                <a:solidFill>
                  <a:srgbClr val="000000"/>
                </a:solidFill>
                <a:effectLst/>
                <a:uLnTx/>
                <a:uFillTx/>
                <a:latin typeface="Calibri" panose="020F0502020204030204" pitchFamily="34" charset="0"/>
                <a:ea typeface="ＭＳ Ｐゴシック" panose="020B0600070205080204" pitchFamily="34" charset="-128"/>
                <a:cs typeface="Calibri" panose="020F0502020204030204" pitchFamily="34" charset="0"/>
              </a:rPr>
              <a:t>USBD0</a:t>
            </a:r>
          </a:p>
        </p:txBody>
      </p:sp>
      <p:sp>
        <p:nvSpPr>
          <p:cNvPr id="173" name="TextBox 172">
            <a:extLst>
              <a:ext uri="{FF2B5EF4-FFF2-40B4-BE49-F238E27FC236}">
                <a16:creationId xmlns:a16="http://schemas.microsoft.com/office/drawing/2014/main" id="{B59750E1-839D-39A9-6FAA-8307177DCA15}"/>
              </a:ext>
            </a:extLst>
          </p:cNvPr>
          <p:cNvSpPr txBox="1"/>
          <p:nvPr/>
        </p:nvSpPr>
        <p:spPr bwMode="auto">
          <a:xfrm>
            <a:off x="7244580" y="5675691"/>
            <a:ext cx="863995" cy="276999"/>
          </a:xfrm>
          <a:prstGeom prst="rect">
            <a:avLst/>
          </a:prstGeom>
          <a:noFill/>
          <a:ln>
            <a:noFill/>
          </a:ln>
        </p:spPr>
        <p:txBody>
          <a:bodyPr wrap="square" lIns="72000" rIns="72000">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Calibri" panose="020F0502020204030204" pitchFamily="34" charset="0"/>
                <a:ea typeface="ＭＳ Ｐゴシック" panose="020B0600070205080204" pitchFamily="34" charset="-128"/>
                <a:cs typeface="Calibri" panose="020F0502020204030204" pitchFamily="34" charset="0"/>
              </a:rPr>
              <a:t>SDIO0</a:t>
            </a:r>
          </a:p>
        </p:txBody>
      </p:sp>
      <p:sp>
        <p:nvSpPr>
          <p:cNvPr id="174" name="TextBox 173">
            <a:extLst>
              <a:ext uri="{FF2B5EF4-FFF2-40B4-BE49-F238E27FC236}">
                <a16:creationId xmlns:a16="http://schemas.microsoft.com/office/drawing/2014/main" id="{72A3258F-7685-C437-DB3D-4641A25E3CCF}"/>
              </a:ext>
            </a:extLst>
          </p:cNvPr>
          <p:cNvSpPr txBox="1"/>
          <p:nvPr/>
        </p:nvSpPr>
        <p:spPr bwMode="auto">
          <a:xfrm>
            <a:off x="8166774" y="5675691"/>
            <a:ext cx="684000" cy="276999"/>
          </a:xfrm>
          <a:prstGeom prst="rect">
            <a:avLst/>
          </a:prstGeom>
          <a:noFill/>
          <a:ln>
            <a:noFill/>
          </a:ln>
        </p:spPr>
        <p:txBody>
          <a:bodyPr wrap="square" lIns="72000" rIns="72000">
            <a:spAutoFit/>
          </a:bodyPr>
          <a:lstStyle/>
          <a:p>
            <a:pPr marL="0" marR="0" lvl="0" indent="0" algn="ctr" defTabSz="914400" eaLnBrk="0" fontAlgn="base" latinLnBrk="0" hangingPunct="0">
              <a:lnSpc>
                <a:spcPct val="100000"/>
              </a:lnSpc>
              <a:spcBef>
                <a:spcPct val="0"/>
              </a:spcBef>
              <a:spcAft>
                <a:spcPct val="0"/>
              </a:spcAft>
              <a:buClrTx/>
              <a:buSzTx/>
              <a:buFontTx/>
              <a:buNone/>
              <a:tabLst/>
              <a:defRPr/>
            </a:pPr>
            <a:r>
              <a:rPr kumimoji="0" lang="en-US" sz="1200" b="0" i="0" u="none" strike="noStrike" kern="0" cap="none" spc="0" normalizeH="0" baseline="0" noProof="0" dirty="0">
                <a:ln>
                  <a:noFill/>
                </a:ln>
                <a:solidFill>
                  <a:srgbClr val="000000"/>
                </a:solidFill>
                <a:effectLst/>
                <a:uLnTx/>
                <a:uFillTx/>
                <a:latin typeface="Calibri" panose="020F0502020204030204" pitchFamily="34" charset="0"/>
                <a:ea typeface="ＭＳ Ｐゴシック" panose="020B0600070205080204" pitchFamily="34" charset="-128"/>
                <a:cs typeface="Calibri" panose="020F0502020204030204" pitchFamily="34" charset="0"/>
              </a:rPr>
              <a:t>SPI0</a:t>
            </a:r>
          </a:p>
        </p:txBody>
      </p:sp>
      <p:sp>
        <p:nvSpPr>
          <p:cNvPr id="175" name="Rounded Rectangle 174">
            <a:extLst>
              <a:ext uri="{FF2B5EF4-FFF2-40B4-BE49-F238E27FC236}">
                <a16:creationId xmlns:a16="http://schemas.microsoft.com/office/drawing/2014/main" id="{68C02DA0-152C-0F2A-68C4-5763E1A64728}"/>
              </a:ext>
            </a:extLst>
          </p:cNvPr>
          <p:cNvSpPr/>
          <p:nvPr/>
        </p:nvSpPr>
        <p:spPr bwMode="auto">
          <a:xfrm>
            <a:off x="3621683" y="3486390"/>
            <a:ext cx="5972137" cy="288000"/>
          </a:xfrm>
          <a:prstGeom prst="roundRect">
            <a:avLst>
              <a:gd name="adj" fmla="val 0"/>
            </a:avLst>
          </a:prstGeom>
          <a:solidFill>
            <a:srgbClr val="002B49"/>
          </a:solidFill>
          <a:ln w="19050" algn="ctr">
            <a:noFill/>
            <a:round/>
            <a:headEnd/>
            <a:tailEnd/>
          </a:ln>
        </p:spPr>
        <p:txBody>
          <a:bodyPr wrap="none" lIns="121944" tIns="60972" rIns="121944" bIns="60972" anchor="ctr"/>
          <a:lstStyle/>
          <a:p>
            <a:pPr marL="0" marR="0" lvl="0" indent="0" algn="ctr" defTabSz="914400" eaLnBrk="0" fontAlgn="auto" latinLnBrk="0" hangingPunct="0">
              <a:lnSpc>
                <a:spcPct val="100000"/>
              </a:lnSpc>
              <a:spcBef>
                <a:spcPts val="0"/>
              </a:spcBef>
              <a:spcAft>
                <a:spcPts val="0"/>
              </a:spcAft>
              <a:buClrTx/>
              <a:buSzTx/>
              <a:buFontTx/>
              <a:buNone/>
              <a:tabLst/>
              <a:defRPr/>
            </a:pPr>
            <a:r>
              <a:rPr kumimoji="0" lang="en-US" sz="1400" b="1" i="0" u="none" strike="noStrike" kern="0" cap="none" spc="0" normalizeH="0" baseline="0" noProof="0">
                <a:ln>
                  <a:noFill/>
                </a:ln>
                <a:solidFill>
                  <a:sysClr val="window" lastClr="FFFFFF"/>
                </a:solidFill>
                <a:effectLst/>
                <a:uLnTx/>
                <a:uFillTx/>
                <a:latin typeface="Calibri" panose="020F0502020204030204" pitchFamily="34" charset="0"/>
                <a:ea typeface="ＭＳ Ｐゴシック" panose="020B0600070205080204" pitchFamily="34" charset="-128"/>
                <a:cs typeface="Calibri" panose="020F0502020204030204" pitchFamily="34" charset="0"/>
              </a:rPr>
              <a:t>User Application</a:t>
            </a:r>
          </a:p>
        </p:txBody>
      </p:sp>
      <p:sp>
        <p:nvSpPr>
          <p:cNvPr id="176" name="Rounded Rectangle 175">
            <a:extLst>
              <a:ext uri="{FF2B5EF4-FFF2-40B4-BE49-F238E27FC236}">
                <a16:creationId xmlns:a16="http://schemas.microsoft.com/office/drawing/2014/main" id="{A82BF4ED-4BF8-7C03-6B99-18151E403C77}"/>
              </a:ext>
            </a:extLst>
          </p:cNvPr>
          <p:cNvSpPr/>
          <p:nvPr/>
        </p:nvSpPr>
        <p:spPr bwMode="auto">
          <a:xfrm>
            <a:off x="2646343" y="3882487"/>
            <a:ext cx="975317" cy="292915"/>
          </a:xfrm>
          <a:prstGeom prst="roundRect">
            <a:avLst/>
          </a:prstGeom>
          <a:noFill/>
          <a:ln w="12700" cap="flat" cmpd="sng" algn="ctr">
            <a:noFill/>
            <a:prstDash val="solid"/>
            <a:miter lim="800000"/>
          </a:ln>
          <a:effectLst/>
        </p:spPr>
        <p:txBody>
          <a:bodyPr lIns="0" rIns="36000" anchor="ct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1100" b="0" i="0" u="none" strike="noStrike" kern="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Middleware</a:t>
            </a:r>
          </a:p>
        </p:txBody>
      </p:sp>
      <p:sp>
        <p:nvSpPr>
          <p:cNvPr id="177" name="Rounded Rectangle 176">
            <a:extLst>
              <a:ext uri="{FF2B5EF4-FFF2-40B4-BE49-F238E27FC236}">
                <a16:creationId xmlns:a16="http://schemas.microsoft.com/office/drawing/2014/main" id="{2A546843-A133-D986-6D7E-CA34BA066737}"/>
              </a:ext>
            </a:extLst>
          </p:cNvPr>
          <p:cNvSpPr/>
          <p:nvPr/>
        </p:nvSpPr>
        <p:spPr bwMode="auto">
          <a:xfrm>
            <a:off x="2646343" y="3486390"/>
            <a:ext cx="975317" cy="292915"/>
          </a:xfrm>
          <a:prstGeom prst="roundRect">
            <a:avLst/>
          </a:prstGeom>
          <a:noFill/>
          <a:ln w="12700" cap="flat" cmpd="sng" algn="ctr">
            <a:noFill/>
            <a:prstDash val="solid"/>
            <a:miter lim="800000"/>
          </a:ln>
          <a:effectLst/>
        </p:spPr>
        <p:txBody>
          <a:bodyPr lIns="0" rIns="36000" anchor="ct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1100" b="0" i="0" u="none" strike="noStrike" kern="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Application</a:t>
            </a:r>
          </a:p>
        </p:txBody>
      </p:sp>
      <p:sp>
        <p:nvSpPr>
          <p:cNvPr id="178" name="Rounded Rectangle 177">
            <a:extLst>
              <a:ext uri="{FF2B5EF4-FFF2-40B4-BE49-F238E27FC236}">
                <a16:creationId xmlns:a16="http://schemas.microsoft.com/office/drawing/2014/main" id="{BA8908AE-81C2-F2D2-D32F-751EACDA827B}"/>
              </a:ext>
            </a:extLst>
          </p:cNvPr>
          <p:cNvSpPr/>
          <p:nvPr/>
        </p:nvSpPr>
        <p:spPr bwMode="auto">
          <a:xfrm>
            <a:off x="2646343" y="4622673"/>
            <a:ext cx="975317" cy="292915"/>
          </a:xfrm>
          <a:prstGeom prst="roundRect">
            <a:avLst/>
          </a:prstGeom>
          <a:noFill/>
          <a:ln w="12700" cap="flat" cmpd="sng" algn="ctr">
            <a:noFill/>
            <a:prstDash val="solid"/>
            <a:miter lim="800000"/>
          </a:ln>
          <a:effectLst/>
        </p:spPr>
        <p:txBody>
          <a:bodyPr lIns="0" rIns="36000" anchor="ct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1100" b="0" i="0" u="none" strike="noStrike" kern="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CMSIS-Driver</a:t>
            </a:r>
          </a:p>
        </p:txBody>
      </p:sp>
      <p:sp>
        <p:nvSpPr>
          <p:cNvPr id="179" name="Rounded Rectangle 178">
            <a:extLst>
              <a:ext uri="{FF2B5EF4-FFF2-40B4-BE49-F238E27FC236}">
                <a16:creationId xmlns:a16="http://schemas.microsoft.com/office/drawing/2014/main" id="{EDBB4F20-714E-F753-10EE-5B7B157AD4B9}"/>
              </a:ext>
            </a:extLst>
          </p:cNvPr>
          <p:cNvSpPr/>
          <p:nvPr/>
        </p:nvSpPr>
        <p:spPr bwMode="auto">
          <a:xfrm>
            <a:off x="2646343" y="5027495"/>
            <a:ext cx="975317" cy="439372"/>
          </a:xfrm>
          <a:prstGeom prst="roundRect">
            <a:avLst/>
          </a:prstGeom>
          <a:noFill/>
          <a:ln w="12700" cap="flat" cmpd="sng" algn="ctr">
            <a:noFill/>
            <a:prstDash val="solid"/>
            <a:miter lim="800000"/>
          </a:ln>
          <a:effectLst/>
        </p:spPr>
        <p:txBody>
          <a:bodyPr lIns="0" rIns="36000" anchor="ct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1100" b="0" i="0" u="none" strike="noStrike" kern="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Device</a:t>
            </a:r>
            <a:br>
              <a:rPr kumimoji="0" lang="en-US" sz="1100" b="0" i="0" u="none" strike="noStrike" kern="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br>
            <a:r>
              <a:rPr kumimoji="0" lang="en-US" sz="1100" b="0" i="0" u="none" strike="noStrike" kern="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Peripheral</a:t>
            </a:r>
          </a:p>
        </p:txBody>
      </p:sp>
      <p:sp>
        <p:nvSpPr>
          <p:cNvPr id="180" name="Rounded Rectangle 179">
            <a:extLst>
              <a:ext uri="{FF2B5EF4-FFF2-40B4-BE49-F238E27FC236}">
                <a16:creationId xmlns:a16="http://schemas.microsoft.com/office/drawing/2014/main" id="{91725EE3-3984-D6EB-1F33-256EF4D2DAED}"/>
              </a:ext>
            </a:extLst>
          </p:cNvPr>
          <p:cNvSpPr/>
          <p:nvPr/>
        </p:nvSpPr>
        <p:spPr bwMode="auto">
          <a:xfrm>
            <a:off x="2646343" y="5520689"/>
            <a:ext cx="975317" cy="439372"/>
          </a:xfrm>
          <a:prstGeom prst="roundRect">
            <a:avLst/>
          </a:prstGeom>
          <a:noFill/>
          <a:ln w="12700" cap="flat" cmpd="sng" algn="ctr">
            <a:noFill/>
            <a:prstDash val="solid"/>
            <a:miter lim="800000"/>
          </a:ln>
          <a:effectLst/>
        </p:spPr>
        <p:txBody>
          <a:bodyPr lIns="0" rIns="36000" anchor="ctr"/>
          <a:lstStyle/>
          <a:p>
            <a:pPr marL="0" marR="0" lvl="0" indent="0" algn="r" defTabSz="914400" eaLnBrk="0" fontAlgn="base" latinLnBrk="0" hangingPunct="0">
              <a:lnSpc>
                <a:spcPct val="100000"/>
              </a:lnSpc>
              <a:spcBef>
                <a:spcPct val="0"/>
              </a:spcBef>
              <a:spcAft>
                <a:spcPct val="0"/>
              </a:spcAft>
              <a:buClrTx/>
              <a:buSzTx/>
              <a:buFontTx/>
              <a:buNone/>
              <a:tabLst/>
              <a:defRPr/>
            </a:pPr>
            <a:r>
              <a:rPr kumimoji="0" lang="en-US" sz="1100" b="0" i="0" u="none" strike="noStrike" kern="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Device</a:t>
            </a:r>
            <a:br>
              <a:rPr kumimoji="0" lang="en-US" sz="1100" b="0" i="0" u="none" strike="noStrike" kern="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br>
            <a:r>
              <a:rPr kumimoji="0" lang="en-US" sz="1100" b="0" i="0" u="none" strike="noStrike" kern="0" cap="none" spc="0" normalizeH="0" baseline="0" noProof="0">
                <a:ln>
                  <a:noFill/>
                </a:ln>
                <a:solidFill>
                  <a:srgbClr val="000000"/>
                </a:solidFill>
                <a:effectLst/>
                <a:uLnTx/>
                <a:uFillTx/>
                <a:latin typeface="Calibri" panose="020F0502020204030204" pitchFamily="34" charset="0"/>
                <a:ea typeface="+mn-ea"/>
                <a:cs typeface="Calibri" panose="020F0502020204030204" pitchFamily="34" charset="0"/>
              </a:rPr>
              <a:t>Pins</a:t>
            </a:r>
          </a:p>
        </p:txBody>
      </p:sp>
    </p:spTree>
    <p:extLst>
      <p:ext uri="{BB962C8B-B14F-4D97-AF65-F5344CB8AC3E}">
        <p14:creationId xmlns:p14="http://schemas.microsoft.com/office/powerpoint/2010/main" val="88399110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RM PPT Template 2014 Public">
  <a:themeElements>
    <a:clrScheme name="Custom 13">
      <a:dk1>
        <a:srgbClr val="000000"/>
      </a:dk1>
      <a:lt1>
        <a:srgbClr val="FFFFFF"/>
      </a:lt1>
      <a:dk2>
        <a:srgbClr val="61116A"/>
      </a:dk2>
      <a:lt2>
        <a:srgbClr val="F68A33"/>
      </a:lt2>
      <a:accent1>
        <a:srgbClr val="128CAB"/>
      </a:accent1>
      <a:accent2>
        <a:srgbClr val="ED174F"/>
      </a:accent2>
      <a:accent3>
        <a:srgbClr val="26CEAD"/>
      </a:accent3>
      <a:accent4>
        <a:srgbClr val="F68A33"/>
      </a:accent4>
      <a:accent5>
        <a:srgbClr val="00B1DB"/>
      </a:accent5>
      <a:accent6>
        <a:srgbClr val="61116A"/>
      </a:accent6>
      <a:hlink>
        <a:srgbClr val="128CAB"/>
      </a:hlink>
      <a:folHlink>
        <a:srgbClr val="9A8B7C"/>
      </a:folHlink>
    </a:clrScheme>
    <a:fontScheme name="Solstice">
      <a:majorFont>
        <a:latin typeface="Gill Sans MT"/>
        <a:ea typeface=""/>
        <a:cs typeface=""/>
        <a:font script="Grek" typeface="Corbel"/>
        <a:font script="Cyrl" typeface="Corbel"/>
        <a:font script="Jpan" typeface="ＭＳ ゴシック"/>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ＭＳ ゴシック"/>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spDef>
      <a:spPr>
        <a:noFill/>
        <a:ln>
          <a:solidFill>
            <a:schemeClr val="accent1"/>
          </a:solid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txDef>
      <a:spPr/>
      <a:bodyPr vert="horz" wrap="square" lIns="0" tIns="0" rIns="0" bIns="0" rtlCol="0" anchor="t">
        <a:normAutofit/>
      </a:bodyPr>
      <a:lstStyle>
        <a:defPPr>
          <a:defRPr dirty="0" smtClean="0"/>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ct:contentTypeSchema xmlns:ct="http://schemas.microsoft.com/office/2006/metadata/contentType" xmlns:ma="http://schemas.microsoft.com/office/2006/metadata/properties/metaAttributes" ct:_="" ma:_="" ma:contentTypeName="Picture" ma:contentTypeID="0x010102005A5C1BE65173D647975D08D04557E024" ma:contentTypeVersion="3" ma:contentTypeDescription="Upload an image or a photograph." ma:contentTypeScope="" ma:versionID="4e02033e9a8407b55ee482baa8e8773d">
  <xsd:schema xmlns:xsd="http://www.w3.org/2001/XMLSchema" xmlns:xs="http://www.w3.org/2001/XMLSchema" xmlns:p="http://schemas.microsoft.com/office/2006/metadata/properties" xmlns:ns1="http://schemas.microsoft.com/sharepoint/v3" xmlns:ns2="f2ad5090-61a8-4b8c-ab70-68f4ff4d1933" targetNamespace="http://schemas.microsoft.com/office/2006/metadata/properties" ma:root="true" ma:fieldsID="56baf7bb33d679821ced92383ddba583" ns1:_="" ns2:_="">
    <xsd:import namespace="http://schemas.microsoft.com/sharepoint/v3"/>
    <xsd:import namespace="f2ad5090-61a8-4b8c-ab70-68f4ff4d1933"/>
    <xsd:element name="properties">
      <xsd:complexType>
        <xsd:sequence>
          <xsd:element name="documentManagement">
            <xsd:complexType>
              <xsd:all>
                <xsd:element ref="ns1:ImageWidth" minOccurs="0"/>
                <xsd:element ref="ns1:ImageHeight" minOccurs="0"/>
                <xsd:element ref="ns1:ImageCreateDate" minOccurs="0"/>
                <xsd:element ref="ns1:Description" minOccurs="0"/>
                <xsd:element ref="ns1:ThumbnailExists" minOccurs="0"/>
                <xsd:element ref="ns1:PreviewExists" minOccurs="0"/>
                <xsd:element ref="ns1:AlternateThumbnailUrl" minOccurs="0"/>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ImageWidth" ma:index="11" nillable="true" ma:displayName="Picture Width" ma:internalName="ImageWidth" ma:readOnly="true">
      <xsd:simpleType>
        <xsd:restriction base="dms:Unknown"/>
      </xsd:simpleType>
    </xsd:element>
    <xsd:element name="ImageHeight" ma:index="12" nillable="true" ma:displayName="Picture Height" ma:internalName="ImageHeight" ma:readOnly="true">
      <xsd:simpleType>
        <xsd:restriction base="dms:Unknown"/>
      </xsd:simpleType>
    </xsd:element>
    <xsd:element name="ImageCreateDate" ma:index="13" nillable="true" ma:displayName="Date Picture Taken" ma:format="DateTime" ma:hidden="true" ma:internalName="ImageCreateDate">
      <xsd:simpleType>
        <xsd:restriction base="dms:DateTime"/>
      </xsd:simpleType>
    </xsd:element>
    <xsd:element name="Description" ma:index="14" nillable="true" ma:displayName="Description" ma:description="Used as alternative text for the picture." ma:hidden="true" ma:internalName="Description">
      <xsd:simpleType>
        <xsd:restriction base="dms:Note">
          <xsd:maxLength value="255"/>
        </xsd:restriction>
      </xsd:simpleType>
    </xsd:element>
    <xsd:element name="ThumbnailExists" ma:index="23" nillable="true" ma:displayName="Thumbnail Exists" ma:default="FALSE" ma:hidden="true" ma:internalName="ThumbnailExists" ma:readOnly="true">
      <xsd:simpleType>
        <xsd:restriction base="dms:Boolean"/>
      </xsd:simpleType>
    </xsd:element>
    <xsd:element name="PreviewExists" ma:index="24" nillable="true" ma:displayName="Preview Exists" ma:default="FALSE" ma:hidden="true" ma:internalName="PreviewExists" ma:readOnly="true">
      <xsd:simpleType>
        <xsd:restriction base="dms:Boolean"/>
      </xsd:simpleType>
    </xsd:element>
    <xsd:element name="AlternateThumbnailUrl" ma:index="25" nillable="true" ma:displayName="Preview Image URL" ma:format="Image" ma:hidden="true" ma:internalName="AlternateThumbnailUrl">
      <xsd:complexType>
        <xsd:complexContent>
          <xsd:extension base="dms:URL">
            <xsd:sequence>
              <xsd:element name="Url" type="dms:ValidUrl" minOccurs="0" nillable="true"/>
              <xsd:element name="Description" type="xsd:string"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2ad5090-61a8-4b8c-ab70-68f4ff4d1933" elementFormDefault="qualified">
    <xsd:import namespace="http://schemas.microsoft.com/office/2006/documentManagement/types"/>
    <xsd:import namespace="http://schemas.microsoft.com/office/infopath/2007/PartnerControls"/>
    <xsd:element name="_dlc_DocId" ma:index="26" nillable="true" ma:displayName="Document ID Value" ma:description="The value of the document ID assigned to this item." ma:internalName="_dlc_DocId" ma:readOnly="true">
      <xsd:simpleType>
        <xsd:restriction base="dms:Text"/>
      </xsd:simpleType>
    </xsd:element>
    <xsd:element name="_dlc_DocIdUrl" ma:index="27"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8"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8" ma:displayName="Title"/>
        <xsd:element ref="dc:subject" minOccurs="0" maxOccurs="1"/>
        <xsd:element ref="dc:description" minOccurs="0" maxOccurs="1"/>
        <xsd:element name="keywords" minOccurs="0" maxOccurs="1" type="xsd:string" ma:index="20"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4.xml><?xml version="1.0" encoding="utf-8"?>
<p:properties xmlns:p="http://schemas.microsoft.com/office/2006/metadata/properties" xmlns:xsi="http://www.w3.org/2001/XMLSchema-instance">
  <documentManagement>
    <AlternateThumbnailUrl xmlns="http://schemas.microsoft.com/sharepoint/v3">
      <Url xsi:nil="true"/>
      <Description xsi:nil="true"/>
    </AlternateThumbnailUrl>
    <ImageCreateDate xmlns="http://schemas.microsoft.com/sharepoint/v3" xsi:nil="true"/>
    <Description xmlns="http://schemas.microsoft.com/sharepoint/v3" xsi:nil="true"/>
    <_dlc_DocId xmlns="f2ad5090-61a8-4b8c-ab70-68f4ff4d1933">ARM-ECM-0151353</_dlc_DocId>
    <_dlc_DocIdUrl xmlns="f2ad5090-61a8-4b8c-ab70-68f4ff4d1933">
      <Url>http://teamsites.arm.com/sites/marketing/branding/_layouts/DocIdRedir.aspx?ID=ARM-ECM-0151353</Url>
      <Description>ARM-ECM-0151353</Description>
    </_dlc_DocIdUrl>
  </documentManagement>
</p:properties>
</file>

<file path=customXml/itemProps1.xml><?xml version="1.0" encoding="utf-8"?>
<ds:datastoreItem xmlns:ds="http://schemas.openxmlformats.org/officeDocument/2006/customXml" ds:itemID="{E2FEA05E-38D0-44EA-8B8D-2375FC6AAF0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f2ad5090-61a8-4b8c-ab70-68f4ff4d193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9C777C69-0744-4BF3-8514-FB149EBD2248}">
  <ds:schemaRefs>
    <ds:schemaRef ds:uri="http://schemas.microsoft.com/sharepoint/v3/contenttype/forms"/>
  </ds:schemaRefs>
</ds:datastoreItem>
</file>

<file path=customXml/itemProps3.xml><?xml version="1.0" encoding="utf-8"?>
<ds:datastoreItem xmlns:ds="http://schemas.openxmlformats.org/officeDocument/2006/customXml" ds:itemID="{C8CB23D7-89E5-42FF-A5EB-008A06AB37C7}">
  <ds:schemaRefs>
    <ds:schemaRef ds:uri="http://schemas.microsoft.com/sharepoint/events"/>
  </ds:schemaRefs>
</ds:datastoreItem>
</file>

<file path=customXml/itemProps4.xml><?xml version="1.0" encoding="utf-8"?>
<ds:datastoreItem xmlns:ds="http://schemas.openxmlformats.org/officeDocument/2006/customXml" ds:itemID="{AE6E82D6-7FB8-4D99-A7B6-3C5BB1D894B9}">
  <ds:schemaRefs>
    <ds:schemaRef ds:uri="http://schemas.microsoft.com/office/2006/metadata/properties"/>
    <ds:schemaRef ds:uri="http://schemas.openxmlformats.org/package/2006/metadata/core-properties"/>
    <ds:schemaRef ds:uri="http://schemas.microsoft.com/office/2006/documentManagement/types"/>
    <ds:schemaRef ds:uri="http://purl.org/dc/dcmitype/"/>
    <ds:schemaRef ds:uri="http://purl.org/dc/elements/1.1/"/>
    <ds:schemaRef ds:uri="http://schemas.microsoft.com/office/infopath/2007/PartnerControls"/>
    <ds:schemaRef ds:uri="f2ad5090-61a8-4b8c-ab70-68f4ff4d1933"/>
    <ds:schemaRef ds:uri="http://purl.org/dc/terms/"/>
    <ds:schemaRef ds:uri="http://schemas.microsoft.com/sharepoint/v3"/>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ARM PPT Template 2014 Public</Template>
  <TotalTime>9427</TotalTime>
  <Words>720</Words>
  <Application>Microsoft Macintosh PowerPoint</Application>
  <PresentationFormat>Custom</PresentationFormat>
  <Paragraphs>282</Paragraphs>
  <Slides>5</Slides>
  <Notes>3</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5</vt:i4>
      </vt:variant>
    </vt:vector>
  </HeadingPairs>
  <TitlesOfParts>
    <vt:vector size="14" baseType="lpstr">
      <vt:lpstr>Arial</vt:lpstr>
      <vt:lpstr>Calibri</vt:lpstr>
      <vt:lpstr>Courier New</vt:lpstr>
      <vt:lpstr>Gill Sans MT</vt:lpstr>
      <vt:lpstr>Segoe UI</vt:lpstr>
      <vt:lpstr>Verdana</vt:lpstr>
      <vt:lpstr>Wingdings</vt:lpstr>
      <vt:lpstr>Wingdings 2</vt:lpstr>
      <vt:lpstr>ARM PPT Template 2014 Public</vt:lpstr>
      <vt:lpstr>CMSIS-Driver 2.0</vt:lpstr>
      <vt:lpstr>PowerPoint Presentation</vt:lpstr>
      <vt:lpstr>PowerPoint Presentation</vt:lpstr>
      <vt:lpstr>PowerPoint Presentation</vt:lpstr>
      <vt:lpstr>PowerPoint Presentation</vt:lpstr>
    </vt:vector>
  </TitlesOfParts>
  <Company>Arm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Christopher Seidl</dc:creator>
  <cp:lastModifiedBy>Christopher Seidl</cp:lastModifiedBy>
  <cp:revision>415</cp:revision>
  <cp:lastPrinted>2014-06-23T13:17:36Z</cp:lastPrinted>
  <dcterms:created xsi:type="dcterms:W3CDTF">2014-02-14T11:44:43Z</dcterms:created>
  <dcterms:modified xsi:type="dcterms:W3CDTF">2024-06-05T12:03:38Z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0x010102005A5C1BE65173D647975D08D04557E024</vt:lpwstr>
  </property>
  <property fmtid="{D5CDD505-2E9C-101B-9397-08002B2CF9AE}" pid="3" name="_dlc_DocIdItemGuid">
    <vt:lpwstr>d0713a34-1062-48d0-aada-3b674e8d17e0</vt:lpwstr>
  </property>
  <property fmtid="{D5CDD505-2E9C-101B-9397-08002B2CF9AE}" pid="4" name="vti_description">
    <vt:lpwstr/>
  </property>
</Properties>
</file>